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10058400" cx="7772400"/>
  <p:notesSz cx="6858000" cy="9144000"/>
  <p:embeddedFontLst>
    <p:embeddedFont>
      <p:font typeface="Open Sans SemiBold"/>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4.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OpenSans-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SemiBold-bold.fntdata"/><Relationship Id="rId14" Type="http://schemas.openxmlformats.org/officeDocument/2006/relationships/slide" Target="slides/slide8.xml"/><Relationship Id="rId36" Type="http://schemas.openxmlformats.org/officeDocument/2006/relationships/font" Target="fonts/OpenSansSemiBold-regular.fntdata"/><Relationship Id="rId17" Type="http://schemas.openxmlformats.org/officeDocument/2006/relationships/slide" Target="slides/slide11.xml"/><Relationship Id="rId39" Type="http://schemas.openxmlformats.org/officeDocument/2006/relationships/font" Target="fonts/OpenSansSemiBold-boldItalic.fntdata"/><Relationship Id="rId16" Type="http://schemas.openxmlformats.org/officeDocument/2006/relationships/slide" Target="slides/slide10.xml"/><Relationship Id="rId38" Type="http://schemas.openxmlformats.org/officeDocument/2006/relationships/font" Target="fonts/OpenSansSemi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3e1972908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e19729089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3a6f62bf8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3a6f62bf8c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3a6f62bf8c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a6f62bf8c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3a6f62bf8c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3a6f62bf8c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3a6f62bf8c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a6f62bf8c_0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3a6f62bf8c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a6f62bf8c_0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3a6f62bf8c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a6f62bf8c_0_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3a6f62bf8c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a6f62bf8c_0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3a6f62bf8c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3a6f62bf8c_0_3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3a6f62bf8c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3a6f62bf8c_0_3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3a6f62bf8c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3a6f62bf8c_0_4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3e19729089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3e19729089_4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3a6f62bf8c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3a6f62bf8c_0_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3a6f62bf8c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3a6f62bf8c_0_4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3a6f62bf8c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3a6f62bf8c_0_5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3a6f62bf8c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3a6f62bf8c_0_5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3a6f62bf8c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3a6f62bf8c_0_5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3a6f62bf8c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3a6f62bf8c_0_6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3a6f62bf8c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3a6f62bf8c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3a6f62bf8c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3a6f62bf8c_0_6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3a6f62bf8c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3a6f62bf8c_0_6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3a6f62bf8c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3a6f62bf8c_0_7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3e19729089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e19729089_2_1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3e19729089_2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e19729089_2_1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3e19729089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e19729089_2_1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3a6f62bf8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a6f62bf8c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a6f62bf8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3a6f62bf8c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3a6f62bf8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3a6f62bf8c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3a6f62bf8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3a6f62bf8c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582930" y="1646133"/>
            <a:ext cx="6606540" cy="3501813"/>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5100"/>
              <a:buFont typeface="Calibri"/>
              <a:buNone/>
              <a:defRPr b="0" i="0" sz="5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14"/>
          <p:cNvSpPr txBox="1"/>
          <p:nvPr>
            <p:ph idx="1" type="subTitle"/>
          </p:nvPr>
        </p:nvSpPr>
        <p:spPr>
          <a:xfrm>
            <a:off x="971550" y="5282989"/>
            <a:ext cx="5829300" cy="2428451"/>
          </a:xfrm>
          <a:prstGeom prst="rect">
            <a:avLst/>
          </a:prstGeom>
          <a:noFill/>
          <a:ln>
            <a:noFill/>
          </a:ln>
        </p:spPr>
        <p:txBody>
          <a:bodyPr anchorCtr="0" anchor="t" bIns="45700" lIns="91425" spcFirstLastPara="1" rIns="91425" wrap="square" tIns="45700"/>
          <a:lstStyle>
            <a:lvl1pPr lvl="0" marR="0" rtl="0" algn="ctr">
              <a:lnSpc>
                <a:spcPct val="90000"/>
              </a:lnSpc>
              <a:spcBef>
                <a:spcPts val="850"/>
              </a:spcBef>
              <a:spcAft>
                <a:spcPts val="0"/>
              </a:spcAft>
              <a:buClr>
                <a:schemeClr val="dk1"/>
              </a:buClr>
              <a:buSzPts val="2040"/>
              <a:buFont typeface="Arial"/>
              <a:buNone/>
              <a:defRPr b="0" i="0" sz="2040" u="none" cap="none" strike="noStrike">
                <a:solidFill>
                  <a:schemeClr val="dk1"/>
                </a:solidFill>
                <a:latin typeface="Calibri"/>
                <a:ea typeface="Calibri"/>
                <a:cs typeface="Calibri"/>
                <a:sym typeface="Calibri"/>
              </a:defRPr>
            </a:lvl1pPr>
            <a:lvl2pPr lvl="1" marR="0" rtl="0" algn="ctr">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2pPr>
            <a:lvl3pPr lvl="2" marR="0" rtl="0" algn="ctr">
              <a:lnSpc>
                <a:spcPct val="90000"/>
              </a:lnSpc>
              <a:spcBef>
                <a:spcPts val="425"/>
              </a:spcBef>
              <a:spcAft>
                <a:spcPts val="0"/>
              </a:spcAft>
              <a:buClr>
                <a:schemeClr val="dk1"/>
              </a:buClr>
              <a:buSzPts val="1530"/>
              <a:buFont typeface="Arial"/>
              <a:buNone/>
              <a:defRPr b="0" i="0" sz="1530" u="none" cap="none" strike="noStrike">
                <a:solidFill>
                  <a:schemeClr val="dk1"/>
                </a:solidFill>
                <a:latin typeface="Calibri"/>
                <a:ea typeface="Calibri"/>
                <a:cs typeface="Calibri"/>
                <a:sym typeface="Calibri"/>
              </a:defRPr>
            </a:lvl3pPr>
            <a:lvl4pPr lvl="3"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4pPr>
            <a:lvl5pPr lvl="4"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5pPr>
            <a:lvl6pPr lvl="5"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6pPr>
            <a:lvl7pPr lvl="6"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7pPr>
            <a:lvl8pPr lvl="7"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8pPr>
            <a:lvl9pPr lvl="8"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libri"/>
                <a:ea typeface="Calibri"/>
                <a:cs typeface="Calibri"/>
                <a:sym typeface="Calibri"/>
              </a:defRPr>
            </a:lvl1pPr>
            <a:lvl2pPr indent="0" lvl="1" marL="0" marR="0" rtl="0" algn="r">
              <a:spcBef>
                <a:spcPts val="0"/>
              </a:spcBef>
              <a:buNone/>
              <a:defRPr b="0" i="0" sz="1020" u="none" cap="none" strike="noStrike">
                <a:solidFill>
                  <a:srgbClr val="888888"/>
                </a:solidFill>
                <a:latin typeface="Calibri"/>
                <a:ea typeface="Calibri"/>
                <a:cs typeface="Calibri"/>
                <a:sym typeface="Calibri"/>
              </a:defRPr>
            </a:lvl2pPr>
            <a:lvl3pPr indent="0" lvl="2" marL="0" marR="0" rtl="0" algn="r">
              <a:spcBef>
                <a:spcPts val="0"/>
              </a:spcBef>
              <a:buNone/>
              <a:defRPr b="0" i="0" sz="1020" u="none" cap="none" strike="noStrike">
                <a:solidFill>
                  <a:srgbClr val="888888"/>
                </a:solidFill>
                <a:latin typeface="Calibri"/>
                <a:ea typeface="Calibri"/>
                <a:cs typeface="Calibri"/>
                <a:sym typeface="Calibri"/>
              </a:defRPr>
            </a:lvl3pPr>
            <a:lvl4pPr indent="0" lvl="3" marL="0" marR="0" rtl="0" algn="r">
              <a:spcBef>
                <a:spcPts val="0"/>
              </a:spcBef>
              <a:buNone/>
              <a:defRPr b="0" i="0" sz="1020" u="none" cap="none" strike="noStrike">
                <a:solidFill>
                  <a:srgbClr val="888888"/>
                </a:solidFill>
                <a:latin typeface="Calibri"/>
                <a:ea typeface="Calibri"/>
                <a:cs typeface="Calibri"/>
                <a:sym typeface="Calibri"/>
              </a:defRPr>
            </a:lvl4pPr>
            <a:lvl5pPr indent="0" lvl="4" marL="0" marR="0" rtl="0" algn="r">
              <a:spcBef>
                <a:spcPts val="0"/>
              </a:spcBef>
              <a:buNone/>
              <a:defRPr b="0" i="0" sz="1020" u="none" cap="none" strike="noStrike">
                <a:solidFill>
                  <a:srgbClr val="888888"/>
                </a:solidFill>
                <a:latin typeface="Calibri"/>
                <a:ea typeface="Calibri"/>
                <a:cs typeface="Calibri"/>
                <a:sym typeface="Calibri"/>
              </a:defRPr>
            </a:lvl5pPr>
            <a:lvl6pPr indent="0" lvl="5" marL="0" marR="0" rtl="0" algn="r">
              <a:spcBef>
                <a:spcPts val="0"/>
              </a:spcBef>
              <a:buNone/>
              <a:defRPr b="0" i="0" sz="1020" u="none" cap="none" strike="noStrike">
                <a:solidFill>
                  <a:srgbClr val="888888"/>
                </a:solidFill>
                <a:latin typeface="Calibri"/>
                <a:ea typeface="Calibri"/>
                <a:cs typeface="Calibri"/>
                <a:sym typeface="Calibri"/>
              </a:defRPr>
            </a:lvl6pPr>
            <a:lvl7pPr indent="0" lvl="6" marL="0" marR="0" rtl="0" algn="r">
              <a:spcBef>
                <a:spcPts val="0"/>
              </a:spcBef>
              <a:buNone/>
              <a:defRPr b="0" i="0" sz="1020" u="none" cap="none" strike="noStrike">
                <a:solidFill>
                  <a:srgbClr val="888888"/>
                </a:solidFill>
                <a:latin typeface="Calibri"/>
                <a:ea typeface="Calibri"/>
                <a:cs typeface="Calibri"/>
                <a:sym typeface="Calibri"/>
              </a:defRPr>
            </a:lvl7pPr>
            <a:lvl8pPr indent="0" lvl="7" marL="0" marR="0" rtl="0" algn="r">
              <a:spcBef>
                <a:spcPts val="0"/>
              </a:spcBef>
              <a:buNone/>
              <a:defRPr b="0" i="0" sz="1020" u="none" cap="none" strike="noStrike">
                <a:solidFill>
                  <a:srgbClr val="888888"/>
                </a:solidFill>
                <a:latin typeface="Calibri"/>
                <a:ea typeface="Calibri"/>
                <a:cs typeface="Calibri"/>
                <a:sym typeface="Calibri"/>
              </a:defRPr>
            </a:lvl8pPr>
            <a:lvl9pPr indent="0" lvl="8" marL="0" marR="0" rtl="0" algn="r">
              <a:spcBef>
                <a:spcPts val="0"/>
              </a:spcBef>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5"/>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65" name="Google Shape;65;p15"/>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5"/>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530305" y="2507618"/>
            <a:ext cx="6703695" cy="4184014"/>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5100"/>
              <a:buFont typeface="Calibri"/>
              <a:buNone/>
              <a:defRPr b="0" i="0" sz="5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6"/>
          <p:cNvSpPr txBox="1"/>
          <p:nvPr>
            <p:ph idx="1" type="body"/>
          </p:nvPr>
        </p:nvSpPr>
        <p:spPr>
          <a:xfrm>
            <a:off x="530305" y="6731215"/>
            <a:ext cx="6703695" cy="2200274"/>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0" i="0" sz="2040"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rgbClr val="888888"/>
              </a:buClr>
              <a:buSzPts val="1700"/>
              <a:buFont typeface="Arial"/>
              <a:buNone/>
              <a:defRPr b="0" i="0" sz="17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25"/>
              </a:spcBef>
              <a:spcAft>
                <a:spcPts val="0"/>
              </a:spcAft>
              <a:buClr>
                <a:srgbClr val="888888"/>
              </a:buClr>
              <a:buSzPts val="1530"/>
              <a:buFont typeface="Arial"/>
              <a:buNone/>
              <a:defRPr b="0" i="0" sz="153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9pPr>
          </a:lstStyle>
          <a:p/>
        </p:txBody>
      </p:sp>
      <p:sp>
        <p:nvSpPr>
          <p:cNvPr id="71" name="Google Shape;71;p16"/>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7"/>
          <p:cNvSpPr txBox="1"/>
          <p:nvPr>
            <p:ph idx="1" type="body"/>
          </p:nvPr>
        </p:nvSpPr>
        <p:spPr>
          <a:xfrm>
            <a:off x="534353" y="2677584"/>
            <a:ext cx="3303270" cy="6381962"/>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77" name="Google Shape;77;p17"/>
          <p:cNvSpPr txBox="1"/>
          <p:nvPr>
            <p:ph idx="2" type="body"/>
          </p:nvPr>
        </p:nvSpPr>
        <p:spPr>
          <a:xfrm>
            <a:off x="3934778" y="2677584"/>
            <a:ext cx="3303270" cy="6381962"/>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78" name="Google Shape;78;p17"/>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7"/>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535365" y="535519"/>
            <a:ext cx="6703695" cy="1944159"/>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8"/>
          <p:cNvSpPr txBox="1"/>
          <p:nvPr>
            <p:ph idx="1" type="body"/>
          </p:nvPr>
        </p:nvSpPr>
        <p:spPr>
          <a:xfrm>
            <a:off x="535366" y="2465706"/>
            <a:ext cx="3288089" cy="1208404"/>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libri"/>
                <a:ea typeface="Calibri"/>
                <a:cs typeface="Calibri"/>
                <a:sym typeface="Calibri"/>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9pPr>
          </a:lstStyle>
          <a:p/>
        </p:txBody>
      </p:sp>
      <p:sp>
        <p:nvSpPr>
          <p:cNvPr id="84" name="Google Shape;84;p18"/>
          <p:cNvSpPr txBox="1"/>
          <p:nvPr>
            <p:ph idx="2" type="body"/>
          </p:nvPr>
        </p:nvSpPr>
        <p:spPr>
          <a:xfrm>
            <a:off x="535366" y="3674110"/>
            <a:ext cx="3288089" cy="5404062"/>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85" name="Google Shape;85;p18"/>
          <p:cNvSpPr txBox="1"/>
          <p:nvPr>
            <p:ph idx="3" type="body"/>
          </p:nvPr>
        </p:nvSpPr>
        <p:spPr>
          <a:xfrm>
            <a:off x="3934778" y="2465706"/>
            <a:ext cx="3304282" cy="1208404"/>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libri"/>
                <a:ea typeface="Calibri"/>
                <a:cs typeface="Calibri"/>
                <a:sym typeface="Calibri"/>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9pPr>
          </a:lstStyle>
          <a:p/>
        </p:txBody>
      </p:sp>
      <p:sp>
        <p:nvSpPr>
          <p:cNvPr id="86" name="Google Shape;86;p18"/>
          <p:cNvSpPr txBox="1"/>
          <p:nvPr>
            <p:ph idx="4" type="body"/>
          </p:nvPr>
        </p:nvSpPr>
        <p:spPr>
          <a:xfrm>
            <a:off x="3934778" y="3674110"/>
            <a:ext cx="3304282" cy="5404062"/>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1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9"/>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libri"/>
              <a:buNone/>
              <a:defRPr b="0" i="0" sz="272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1" name="Google Shape;101;p21"/>
          <p:cNvSpPr txBox="1"/>
          <p:nvPr>
            <p:ph idx="1" type="body"/>
          </p:nvPr>
        </p:nvSpPr>
        <p:spPr>
          <a:xfrm>
            <a:off x="3304282" y="1448226"/>
            <a:ext cx="3934778" cy="7147983"/>
          </a:xfrm>
          <a:prstGeom prst="rect">
            <a:avLst/>
          </a:prstGeom>
          <a:noFill/>
          <a:ln>
            <a:noFill/>
          </a:ln>
        </p:spPr>
        <p:txBody>
          <a:bodyPr anchorCtr="0" anchor="t" bIns="45700" lIns="91425" spcFirstLastPara="1" rIns="91425" wrap="square" tIns="45700"/>
          <a:lstStyle>
            <a:lvl1pPr indent="-401320" lvl="0" marL="457200" marR="0" rtl="0" algn="l">
              <a:lnSpc>
                <a:spcPct val="90000"/>
              </a:lnSpc>
              <a:spcBef>
                <a:spcPts val="850"/>
              </a:spcBef>
              <a:spcAft>
                <a:spcPts val="0"/>
              </a:spcAft>
              <a:buClr>
                <a:schemeClr val="dk1"/>
              </a:buClr>
              <a:buSzPts val="2720"/>
              <a:buFont typeface="Arial"/>
              <a:buChar char="•"/>
              <a:defRPr b="0" i="0" sz="2720" u="none" cap="none" strike="noStrike">
                <a:solidFill>
                  <a:schemeClr val="dk1"/>
                </a:solidFill>
                <a:latin typeface="Calibri"/>
                <a:ea typeface="Calibri"/>
                <a:cs typeface="Calibri"/>
                <a:sym typeface="Calibri"/>
              </a:defRPr>
            </a:lvl1pPr>
            <a:lvl2pPr indent="-379730" lvl="1" marL="914400" marR="0" rtl="0" algn="l">
              <a:lnSpc>
                <a:spcPct val="90000"/>
              </a:lnSpc>
              <a:spcBef>
                <a:spcPts val="425"/>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2pPr>
            <a:lvl3pPr indent="-358139" lvl="2" marL="13716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3pPr>
            <a:lvl4pPr indent="-336550" lvl="3" marL="1828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4pPr>
            <a:lvl5pPr indent="-336550" lvl="4" marL="22860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5pPr>
            <a:lvl6pPr indent="-336550" lvl="5" marL="27432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6pPr>
            <a:lvl7pPr indent="-336550" lvl="6" marL="32004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7pPr>
            <a:lvl8pPr indent="-336550" lvl="7" marL="3657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8pPr>
            <a:lvl9pPr indent="-336550" lvl="8" marL="4114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535365" y="3017520"/>
            <a:ext cx="2506801" cy="559032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libri"/>
                <a:ea typeface="Calibri"/>
                <a:cs typeface="Calibri"/>
                <a:sym typeface="Calibri"/>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libri"/>
                <a:ea typeface="Calibri"/>
                <a:cs typeface="Calibri"/>
                <a:sym typeface="Calibri"/>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libri"/>
              <a:buNone/>
              <a:defRPr b="0" i="0" sz="272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22"/>
          <p:cNvSpPr/>
          <p:nvPr>
            <p:ph idx="2" type="pic"/>
          </p:nvPr>
        </p:nvSpPr>
        <p:spPr>
          <a:xfrm>
            <a:off x="3304282" y="1448226"/>
            <a:ext cx="3934778" cy="7147983"/>
          </a:xfrm>
          <a:prstGeom prst="rect">
            <a:avLst/>
          </a:prstGeom>
          <a:noFill/>
          <a:ln>
            <a:noFill/>
          </a:ln>
        </p:spPr>
        <p:txBody>
          <a:bodyPr anchorCtr="0" anchor="t" bIns="45700" lIns="91425" spcFirstLastPara="1" rIns="91425" wrap="square" tIns="45700"/>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libri"/>
                <a:ea typeface="Calibri"/>
                <a:cs typeface="Calibri"/>
                <a:sym typeface="Calibri"/>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libri"/>
                <a:ea typeface="Calibri"/>
                <a:cs typeface="Calibri"/>
                <a:sym typeface="Calibri"/>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libri"/>
                <a:ea typeface="Calibri"/>
                <a:cs typeface="Calibri"/>
                <a:sym typeface="Calibri"/>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535365" y="3017520"/>
            <a:ext cx="2506801" cy="559032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libri"/>
                <a:ea typeface="Calibri"/>
                <a:cs typeface="Calibri"/>
                <a:sym typeface="Calibri"/>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libri"/>
                <a:ea typeface="Calibri"/>
                <a:cs typeface="Calibri"/>
                <a:sym typeface="Calibri"/>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5" name="Google Shape;115;p23"/>
          <p:cNvSpPr txBox="1"/>
          <p:nvPr>
            <p:ph idx="1" type="body"/>
          </p:nvPr>
        </p:nvSpPr>
        <p:spPr>
          <a:xfrm rot="5400000">
            <a:off x="695219" y="2516718"/>
            <a:ext cx="6381962" cy="6703695"/>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138071" y="3959569"/>
            <a:ext cx="8524029" cy="167592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Google Shape;121;p24"/>
          <p:cNvSpPr txBox="1"/>
          <p:nvPr>
            <p:ph idx="1" type="body"/>
          </p:nvPr>
        </p:nvSpPr>
        <p:spPr>
          <a:xfrm rot="5400000">
            <a:off x="-1262353" y="2332223"/>
            <a:ext cx="8524029" cy="4930616"/>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libri"/>
                <a:ea typeface="Calibri"/>
                <a:cs typeface="Calibri"/>
                <a:sym typeface="Calibri"/>
              </a:defRPr>
            </a:lvl1pPr>
            <a:lvl2pPr indent="0" lvl="1" marL="0" marR="0" rtl="0" algn="r">
              <a:spcBef>
                <a:spcPts val="0"/>
              </a:spcBef>
              <a:buNone/>
              <a:defRPr sz="1020">
                <a:solidFill>
                  <a:srgbClr val="888888"/>
                </a:solidFill>
                <a:latin typeface="Calibri"/>
                <a:ea typeface="Calibri"/>
                <a:cs typeface="Calibri"/>
                <a:sym typeface="Calibri"/>
              </a:defRPr>
            </a:lvl2pPr>
            <a:lvl3pPr indent="0" lvl="2" marL="0" marR="0" rtl="0" algn="r">
              <a:spcBef>
                <a:spcPts val="0"/>
              </a:spcBef>
              <a:buNone/>
              <a:defRPr sz="1020">
                <a:solidFill>
                  <a:srgbClr val="888888"/>
                </a:solidFill>
                <a:latin typeface="Calibri"/>
                <a:ea typeface="Calibri"/>
                <a:cs typeface="Calibri"/>
                <a:sym typeface="Calibri"/>
              </a:defRPr>
            </a:lvl3pPr>
            <a:lvl4pPr indent="0" lvl="3" marL="0" marR="0" rtl="0" algn="r">
              <a:spcBef>
                <a:spcPts val="0"/>
              </a:spcBef>
              <a:buNone/>
              <a:defRPr sz="1020">
                <a:solidFill>
                  <a:srgbClr val="888888"/>
                </a:solidFill>
                <a:latin typeface="Calibri"/>
                <a:ea typeface="Calibri"/>
                <a:cs typeface="Calibri"/>
                <a:sym typeface="Calibri"/>
              </a:defRPr>
            </a:lvl4pPr>
            <a:lvl5pPr indent="0" lvl="4" marL="0" marR="0" rtl="0" algn="r">
              <a:spcBef>
                <a:spcPts val="0"/>
              </a:spcBef>
              <a:buNone/>
              <a:defRPr sz="1020">
                <a:solidFill>
                  <a:srgbClr val="888888"/>
                </a:solidFill>
                <a:latin typeface="Calibri"/>
                <a:ea typeface="Calibri"/>
                <a:cs typeface="Calibri"/>
                <a:sym typeface="Calibri"/>
              </a:defRPr>
            </a:lvl5pPr>
            <a:lvl6pPr indent="0" lvl="5" marL="0" marR="0" rtl="0" algn="r">
              <a:spcBef>
                <a:spcPts val="0"/>
              </a:spcBef>
              <a:buNone/>
              <a:defRPr sz="1020">
                <a:solidFill>
                  <a:srgbClr val="888888"/>
                </a:solidFill>
                <a:latin typeface="Calibri"/>
                <a:ea typeface="Calibri"/>
                <a:cs typeface="Calibri"/>
                <a:sym typeface="Calibri"/>
              </a:defRPr>
            </a:lvl6pPr>
            <a:lvl7pPr indent="0" lvl="6" marL="0" marR="0" rtl="0" algn="r">
              <a:spcBef>
                <a:spcPts val="0"/>
              </a:spcBef>
              <a:buNone/>
              <a:defRPr sz="1020">
                <a:solidFill>
                  <a:srgbClr val="888888"/>
                </a:solidFill>
                <a:latin typeface="Calibri"/>
                <a:ea typeface="Calibri"/>
                <a:cs typeface="Calibri"/>
                <a:sym typeface="Calibri"/>
              </a:defRPr>
            </a:lvl7pPr>
            <a:lvl8pPr indent="0" lvl="7" marL="0" marR="0" rtl="0" algn="r">
              <a:spcBef>
                <a:spcPts val="0"/>
              </a:spcBef>
              <a:buNone/>
              <a:defRPr sz="1020">
                <a:solidFill>
                  <a:srgbClr val="888888"/>
                </a:solidFill>
                <a:latin typeface="Calibri"/>
                <a:ea typeface="Calibri"/>
                <a:cs typeface="Calibri"/>
                <a:sym typeface="Calibri"/>
              </a:defRPr>
            </a:lvl8pPr>
            <a:lvl9pPr indent="0" lvl="8" marL="0" marR="0" rtl="0" algn="r">
              <a:spcBef>
                <a:spcPts val="0"/>
              </a:spcBef>
              <a:buNone/>
              <a:defRPr sz="102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libri"/>
                <a:ea typeface="Calibri"/>
                <a:cs typeface="Calibri"/>
                <a:sym typeface="Calibri"/>
              </a:defRPr>
            </a:lvl1pPr>
            <a:lvl2pPr indent="0" lvl="1" marL="0" marR="0" rtl="0" algn="r">
              <a:spcBef>
                <a:spcPts val="0"/>
              </a:spcBef>
              <a:buNone/>
              <a:defRPr b="0" i="0" sz="1020" u="none" cap="none" strike="noStrike">
                <a:solidFill>
                  <a:srgbClr val="888888"/>
                </a:solidFill>
                <a:latin typeface="Calibri"/>
                <a:ea typeface="Calibri"/>
                <a:cs typeface="Calibri"/>
                <a:sym typeface="Calibri"/>
              </a:defRPr>
            </a:lvl2pPr>
            <a:lvl3pPr indent="0" lvl="2" marL="0" marR="0" rtl="0" algn="r">
              <a:spcBef>
                <a:spcPts val="0"/>
              </a:spcBef>
              <a:buNone/>
              <a:defRPr b="0" i="0" sz="1020" u="none" cap="none" strike="noStrike">
                <a:solidFill>
                  <a:srgbClr val="888888"/>
                </a:solidFill>
                <a:latin typeface="Calibri"/>
                <a:ea typeface="Calibri"/>
                <a:cs typeface="Calibri"/>
                <a:sym typeface="Calibri"/>
              </a:defRPr>
            </a:lvl3pPr>
            <a:lvl4pPr indent="0" lvl="3" marL="0" marR="0" rtl="0" algn="r">
              <a:spcBef>
                <a:spcPts val="0"/>
              </a:spcBef>
              <a:buNone/>
              <a:defRPr b="0" i="0" sz="1020" u="none" cap="none" strike="noStrike">
                <a:solidFill>
                  <a:srgbClr val="888888"/>
                </a:solidFill>
                <a:latin typeface="Calibri"/>
                <a:ea typeface="Calibri"/>
                <a:cs typeface="Calibri"/>
                <a:sym typeface="Calibri"/>
              </a:defRPr>
            </a:lvl4pPr>
            <a:lvl5pPr indent="0" lvl="4" marL="0" marR="0" rtl="0" algn="r">
              <a:spcBef>
                <a:spcPts val="0"/>
              </a:spcBef>
              <a:buNone/>
              <a:defRPr b="0" i="0" sz="1020" u="none" cap="none" strike="noStrike">
                <a:solidFill>
                  <a:srgbClr val="888888"/>
                </a:solidFill>
                <a:latin typeface="Calibri"/>
                <a:ea typeface="Calibri"/>
                <a:cs typeface="Calibri"/>
                <a:sym typeface="Calibri"/>
              </a:defRPr>
            </a:lvl5pPr>
            <a:lvl6pPr indent="0" lvl="5" marL="0" marR="0" rtl="0" algn="r">
              <a:spcBef>
                <a:spcPts val="0"/>
              </a:spcBef>
              <a:buNone/>
              <a:defRPr b="0" i="0" sz="1020" u="none" cap="none" strike="noStrike">
                <a:solidFill>
                  <a:srgbClr val="888888"/>
                </a:solidFill>
                <a:latin typeface="Calibri"/>
                <a:ea typeface="Calibri"/>
                <a:cs typeface="Calibri"/>
                <a:sym typeface="Calibri"/>
              </a:defRPr>
            </a:lvl6pPr>
            <a:lvl7pPr indent="0" lvl="6" marL="0" marR="0" rtl="0" algn="r">
              <a:spcBef>
                <a:spcPts val="0"/>
              </a:spcBef>
              <a:buNone/>
              <a:defRPr b="0" i="0" sz="1020" u="none" cap="none" strike="noStrike">
                <a:solidFill>
                  <a:srgbClr val="888888"/>
                </a:solidFill>
                <a:latin typeface="Calibri"/>
                <a:ea typeface="Calibri"/>
                <a:cs typeface="Calibri"/>
                <a:sym typeface="Calibri"/>
              </a:defRPr>
            </a:lvl7pPr>
            <a:lvl8pPr indent="0" lvl="7" marL="0" marR="0" rtl="0" algn="r">
              <a:spcBef>
                <a:spcPts val="0"/>
              </a:spcBef>
              <a:buNone/>
              <a:defRPr b="0" i="0" sz="1020" u="none" cap="none" strike="noStrike">
                <a:solidFill>
                  <a:srgbClr val="888888"/>
                </a:solidFill>
                <a:latin typeface="Calibri"/>
                <a:ea typeface="Calibri"/>
                <a:cs typeface="Calibri"/>
                <a:sym typeface="Calibri"/>
              </a:defRPr>
            </a:lvl8pPr>
            <a:lvl9pPr indent="0" lvl="8" marL="0" marR="0" rtl="0" algn="r">
              <a:spcBef>
                <a:spcPts val="0"/>
              </a:spcBef>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web.princeton.edu/sites/opplab/papers/alteropp09.pdf"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forum.johnson.cornell.edu/faculty/mthomas/LeftDigitEffec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www.andrew.cmu.edu/user/gl20/GeorgeLoewenstein/Papers_files/pdf/redblack.pdf" TargetMode="Externa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www.ncbi.nlm.nih.gov/pmc/articles/PMC382956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hyperlink" Target="http://www.uky.edu/~ngrant/CJT780/readings/Day%7B11064b5fcb42990caf99fbbde3221f4b4a59d98cf45d0bc9c34fdbe4de1fd93a%7D201/cjt780/Hosman200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www.statsart.com/PDF/Bourne_06_Laterality.pdf"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5"/>
          <p:cNvSpPr/>
          <p:nvPr/>
        </p:nvSpPr>
        <p:spPr>
          <a:xfrm>
            <a:off x="731520" y="731520"/>
            <a:ext cx="6309300" cy="9327000"/>
          </a:xfrm>
          <a:prstGeom prst="roundRect">
            <a:avLst>
              <a:gd fmla="val 5580" name="adj"/>
            </a:avLst>
          </a:prstGeom>
          <a:gradFill>
            <a:gsLst>
              <a:gs pos="0">
                <a:srgbClr val="000000">
                  <a:alpha val="15686"/>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800" u="none" cap="none" strike="noStrike">
                <a:solidFill>
                  <a:schemeClr val="lt1"/>
                </a:solidFill>
                <a:latin typeface="Calibri"/>
                <a:ea typeface="Calibri"/>
                <a:cs typeface="Calibri"/>
                <a:sym typeface="Calibri"/>
              </a:rPr>
              <a:t> </a:t>
            </a:r>
            <a:endParaRPr/>
          </a:p>
        </p:txBody>
      </p:sp>
      <p:sp>
        <p:nvSpPr>
          <p:cNvPr id="130" name="Google Shape;130;p25"/>
          <p:cNvSpPr txBox="1"/>
          <p:nvPr>
            <p:ph idx="1" type="subTitle"/>
          </p:nvPr>
        </p:nvSpPr>
        <p:spPr>
          <a:xfrm>
            <a:off x="1371600" y="2737325"/>
            <a:ext cx="5029200" cy="1676400"/>
          </a:xfrm>
          <a:prstGeom prst="rect">
            <a:avLst/>
          </a:prstGeom>
          <a:noFill/>
          <a:ln>
            <a:noFill/>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t/>
            </a:r>
            <a:endParaRPr sz="3600">
              <a:solidFill>
                <a:schemeClr val="lt1"/>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lt1"/>
              </a:buClr>
              <a:buSzPts val="3600"/>
              <a:buFont typeface="Arial"/>
              <a:buNone/>
            </a:pPr>
            <a:r>
              <a:t/>
            </a:r>
            <a:endParaRPr sz="3600">
              <a:solidFill>
                <a:schemeClr val="lt1"/>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lt1"/>
              </a:buClr>
              <a:buSzPts val="3600"/>
              <a:buFont typeface="Arial"/>
              <a:buNone/>
            </a:pPr>
            <a:r>
              <a:t/>
            </a:r>
            <a:endParaRPr sz="3600">
              <a:solidFill>
                <a:schemeClr val="lt1"/>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lt1"/>
              </a:buClr>
              <a:buSzPts val="3600"/>
              <a:buFont typeface="Arial"/>
              <a:buNone/>
            </a:pPr>
            <a:r>
              <a:rPr lang="en" sz="3600">
                <a:solidFill>
                  <a:schemeClr val="lt1"/>
                </a:solidFill>
                <a:latin typeface="Open Sans SemiBold"/>
                <a:ea typeface="Open Sans SemiBold"/>
                <a:cs typeface="Open Sans SemiBold"/>
                <a:sym typeface="Open Sans SemiBold"/>
              </a:rPr>
              <a:t>The </a:t>
            </a:r>
            <a:r>
              <a:rPr i="0" lang="en" sz="3600" u="none" cap="none" strike="noStrike">
                <a:solidFill>
                  <a:schemeClr val="lt1"/>
                </a:solidFill>
                <a:latin typeface="Open Sans SemiBold"/>
                <a:ea typeface="Open Sans SemiBold"/>
                <a:cs typeface="Open Sans SemiBold"/>
                <a:sym typeface="Open Sans SemiBold"/>
              </a:rPr>
              <a:t>M</a:t>
            </a:r>
            <a:r>
              <a:rPr lang="en" sz="3600">
                <a:solidFill>
                  <a:schemeClr val="lt1"/>
                </a:solidFill>
                <a:latin typeface="Open Sans SemiBold"/>
                <a:ea typeface="Open Sans SemiBold"/>
                <a:cs typeface="Open Sans SemiBold"/>
                <a:sym typeface="Open Sans SemiBold"/>
              </a:rPr>
              <a:t>enu</a:t>
            </a:r>
            <a:r>
              <a:rPr i="0" lang="en" sz="3600" u="none" cap="none" strike="noStrike">
                <a:solidFill>
                  <a:schemeClr val="lt1"/>
                </a:solidFill>
                <a:latin typeface="Open Sans SemiBold"/>
                <a:ea typeface="Open Sans SemiBold"/>
                <a:cs typeface="Open Sans SemiBold"/>
                <a:sym typeface="Open Sans SemiBold"/>
              </a:rPr>
              <a:t> E</a:t>
            </a:r>
            <a:r>
              <a:rPr lang="en" sz="3600">
                <a:solidFill>
                  <a:schemeClr val="lt1"/>
                </a:solidFill>
                <a:latin typeface="Open Sans SemiBold"/>
                <a:ea typeface="Open Sans SemiBold"/>
                <a:cs typeface="Open Sans SemiBold"/>
                <a:sym typeface="Open Sans SemiBold"/>
              </a:rPr>
              <a:t>ngineering Trilogy </a:t>
            </a:r>
            <a:endParaRPr sz="3600">
              <a:solidFill>
                <a:schemeClr val="lt1"/>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lt1"/>
              </a:buClr>
              <a:buSzPts val="3600"/>
              <a:buFont typeface="Arial"/>
              <a:buNone/>
            </a:pPr>
            <a:r>
              <a:rPr i="0" lang="en" sz="3600" u="none" cap="none" strike="noStrike">
                <a:solidFill>
                  <a:schemeClr val="lt1"/>
                </a:solidFill>
                <a:latin typeface="Open Sans SemiBold"/>
                <a:ea typeface="Open Sans SemiBold"/>
                <a:cs typeface="Open Sans SemiBold"/>
                <a:sym typeface="Open Sans SemiBold"/>
              </a:rPr>
              <a:t> </a:t>
            </a:r>
            <a:endParaRPr i="0" sz="3600" u="none" cap="none" strike="noStrike">
              <a:solidFill>
                <a:schemeClr val="lt1"/>
              </a:solidFill>
              <a:latin typeface="Open Sans SemiBold"/>
              <a:ea typeface="Open Sans SemiBold"/>
              <a:cs typeface="Open Sans SemiBold"/>
              <a:sym typeface="Open Sans SemiBold"/>
            </a:endParaRPr>
          </a:p>
          <a:p>
            <a:pPr indent="0" lvl="0" marL="0" marR="0" rtl="0" algn="r">
              <a:lnSpc>
                <a:spcPct val="100000"/>
              </a:lnSpc>
              <a:spcBef>
                <a:spcPts val="0"/>
              </a:spcBef>
              <a:spcAft>
                <a:spcPts val="0"/>
              </a:spcAft>
              <a:buClr>
                <a:schemeClr val="lt1"/>
              </a:buClr>
              <a:buSzPts val="3600"/>
              <a:buFont typeface="Arial"/>
              <a:buNone/>
            </a:pPr>
            <a:r>
              <a:t/>
            </a:r>
            <a:endParaRPr sz="2400">
              <a:solidFill>
                <a:schemeClr val="lt1"/>
              </a:solidFill>
              <a:latin typeface="Open Sans SemiBold"/>
              <a:ea typeface="Open Sans SemiBold"/>
              <a:cs typeface="Open Sans SemiBold"/>
              <a:sym typeface="Open Sans SemiBold"/>
            </a:endParaRPr>
          </a:p>
          <a:p>
            <a:pPr indent="0" lvl="0" marL="0" marR="0" rtl="0" algn="r">
              <a:lnSpc>
                <a:spcPct val="100000"/>
              </a:lnSpc>
              <a:spcBef>
                <a:spcPts val="0"/>
              </a:spcBef>
              <a:spcAft>
                <a:spcPts val="0"/>
              </a:spcAft>
              <a:buClr>
                <a:schemeClr val="lt1"/>
              </a:buClr>
              <a:buSzPts val="3600"/>
              <a:buFont typeface="Arial"/>
              <a:buNone/>
            </a:pPr>
            <a:r>
              <a:rPr i="0" lang="en" sz="2400" u="none" cap="none" strike="noStrike">
                <a:solidFill>
                  <a:schemeClr val="lt1"/>
                </a:solidFill>
                <a:latin typeface="Open Sans SemiBold"/>
                <a:ea typeface="Open Sans SemiBold"/>
                <a:cs typeface="Open Sans SemiBold"/>
                <a:sym typeface="Open Sans SemiBold"/>
              </a:rPr>
              <a:t>Tips </a:t>
            </a:r>
            <a:r>
              <a:rPr lang="en" sz="2400">
                <a:solidFill>
                  <a:schemeClr val="lt1"/>
                </a:solidFill>
                <a:latin typeface="Open Sans SemiBold"/>
                <a:ea typeface="Open Sans SemiBold"/>
                <a:cs typeface="Open Sans SemiBold"/>
                <a:sym typeface="Open Sans SemiBold"/>
              </a:rPr>
              <a:t>&amp; Secrets That Will Boost Your Restaurant Sales</a:t>
            </a:r>
            <a:endParaRPr sz="2400">
              <a:latin typeface="Open Sans SemiBold"/>
              <a:ea typeface="Open Sans SemiBold"/>
              <a:cs typeface="Open Sans SemiBold"/>
              <a:sym typeface="Open Sans SemiBold"/>
            </a:endParaRPr>
          </a:p>
        </p:txBody>
      </p:sp>
      <p:cxnSp>
        <p:nvCxnSpPr>
          <p:cNvPr id="131" name="Google Shape;131;p25"/>
          <p:cNvCxnSpPr/>
          <p:nvPr/>
        </p:nvCxnSpPr>
        <p:spPr>
          <a:xfrm>
            <a:off x="3436100" y="2737327"/>
            <a:ext cx="900000" cy="0"/>
          </a:xfrm>
          <a:prstGeom prst="straightConnector1">
            <a:avLst/>
          </a:prstGeom>
          <a:noFill/>
          <a:ln cap="flat" cmpd="sng" w="38100">
            <a:solidFill>
              <a:schemeClr val="accent2"/>
            </a:solidFill>
            <a:prstDash val="solid"/>
            <a:miter lim="800000"/>
            <a:headEnd len="sm" w="sm" type="none"/>
            <a:tailEnd len="sm" w="sm" type="none"/>
          </a:ln>
        </p:spPr>
      </p:cxnSp>
      <p:cxnSp>
        <p:nvCxnSpPr>
          <p:cNvPr id="132" name="Google Shape;132;p25"/>
          <p:cNvCxnSpPr/>
          <p:nvPr/>
        </p:nvCxnSpPr>
        <p:spPr>
          <a:xfrm>
            <a:off x="3436100" y="4337527"/>
            <a:ext cx="900000" cy="0"/>
          </a:xfrm>
          <a:prstGeom prst="straightConnector1">
            <a:avLst/>
          </a:prstGeom>
          <a:noFill/>
          <a:ln cap="flat" cmpd="sng" w="38100">
            <a:solidFill>
              <a:schemeClr val="accent2"/>
            </a:solidFill>
            <a:prstDash val="solid"/>
            <a:miter lim="800000"/>
            <a:headEnd len="sm" w="sm" type="none"/>
            <a:tailEnd len="sm" w="sm" type="none"/>
          </a:ln>
        </p:spPr>
      </p:cxnSp>
      <p:sp>
        <p:nvSpPr>
          <p:cNvPr id="133" name="Google Shape;133;p25"/>
          <p:cNvSpPr/>
          <p:nvPr/>
        </p:nvSpPr>
        <p:spPr>
          <a:xfrm>
            <a:off x="4715846" y="8858529"/>
            <a:ext cx="3056554" cy="1199871"/>
          </a:xfrm>
          <a:custGeom>
            <a:rect b="b" l="l" r="r" t="t"/>
            <a:pathLst>
              <a:path extrusionOk="0" h="4326" w="11020">
                <a:moveTo>
                  <a:pt x="11019" y="4325"/>
                </a:moveTo>
                <a:lnTo>
                  <a:pt x="0" y="4325"/>
                </a:lnTo>
                <a:lnTo>
                  <a:pt x="0" y="4325"/>
                </a:lnTo>
                <a:lnTo>
                  <a:pt x="58" y="4211"/>
                </a:lnTo>
                <a:lnTo>
                  <a:pt x="117" y="4100"/>
                </a:lnTo>
                <a:lnTo>
                  <a:pt x="178" y="3987"/>
                </a:lnTo>
                <a:lnTo>
                  <a:pt x="242" y="3876"/>
                </a:lnTo>
                <a:lnTo>
                  <a:pt x="306" y="3762"/>
                </a:lnTo>
                <a:lnTo>
                  <a:pt x="376" y="3651"/>
                </a:lnTo>
                <a:lnTo>
                  <a:pt x="446" y="3540"/>
                </a:lnTo>
                <a:lnTo>
                  <a:pt x="519" y="3430"/>
                </a:lnTo>
                <a:lnTo>
                  <a:pt x="595" y="3322"/>
                </a:lnTo>
                <a:lnTo>
                  <a:pt x="673" y="3211"/>
                </a:lnTo>
                <a:lnTo>
                  <a:pt x="752" y="3103"/>
                </a:lnTo>
                <a:lnTo>
                  <a:pt x="837" y="2995"/>
                </a:lnTo>
                <a:lnTo>
                  <a:pt x="921" y="2887"/>
                </a:lnTo>
                <a:lnTo>
                  <a:pt x="1012" y="2782"/>
                </a:lnTo>
                <a:lnTo>
                  <a:pt x="1102" y="2677"/>
                </a:lnTo>
                <a:lnTo>
                  <a:pt x="1196" y="2572"/>
                </a:lnTo>
                <a:lnTo>
                  <a:pt x="1295" y="2467"/>
                </a:lnTo>
                <a:lnTo>
                  <a:pt x="1394" y="2365"/>
                </a:lnTo>
                <a:lnTo>
                  <a:pt x="1496" y="2266"/>
                </a:lnTo>
                <a:lnTo>
                  <a:pt x="1601" y="2164"/>
                </a:lnTo>
                <a:lnTo>
                  <a:pt x="1712" y="2068"/>
                </a:lnTo>
                <a:lnTo>
                  <a:pt x="1823" y="1968"/>
                </a:lnTo>
                <a:lnTo>
                  <a:pt x="1937" y="1872"/>
                </a:lnTo>
                <a:lnTo>
                  <a:pt x="2056" y="1779"/>
                </a:lnTo>
                <a:lnTo>
                  <a:pt x="2176" y="1685"/>
                </a:lnTo>
                <a:lnTo>
                  <a:pt x="2301" y="1595"/>
                </a:lnTo>
                <a:lnTo>
                  <a:pt x="2426" y="1504"/>
                </a:lnTo>
                <a:lnTo>
                  <a:pt x="2558" y="1417"/>
                </a:lnTo>
                <a:lnTo>
                  <a:pt x="2692" y="1330"/>
                </a:lnTo>
                <a:lnTo>
                  <a:pt x="2829" y="1245"/>
                </a:lnTo>
                <a:lnTo>
                  <a:pt x="2972" y="1163"/>
                </a:lnTo>
                <a:lnTo>
                  <a:pt x="3115" y="1082"/>
                </a:lnTo>
                <a:lnTo>
                  <a:pt x="3115" y="1082"/>
                </a:lnTo>
                <a:lnTo>
                  <a:pt x="3214" y="1029"/>
                </a:lnTo>
                <a:lnTo>
                  <a:pt x="3313" y="977"/>
                </a:lnTo>
                <a:lnTo>
                  <a:pt x="3412" y="927"/>
                </a:lnTo>
                <a:lnTo>
                  <a:pt x="3514" y="880"/>
                </a:lnTo>
                <a:lnTo>
                  <a:pt x="3619" y="834"/>
                </a:lnTo>
                <a:lnTo>
                  <a:pt x="3722" y="790"/>
                </a:lnTo>
                <a:lnTo>
                  <a:pt x="3829" y="746"/>
                </a:lnTo>
                <a:lnTo>
                  <a:pt x="3934" y="703"/>
                </a:lnTo>
                <a:lnTo>
                  <a:pt x="4153" y="624"/>
                </a:lnTo>
                <a:lnTo>
                  <a:pt x="4375" y="548"/>
                </a:lnTo>
                <a:lnTo>
                  <a:pt x="4599" y="478"/>
                </a:lnTo>
                <a:lnTo>
                  <a:pt x="4830" y="414"/>
                </a:lnTo>
                <a:lnTo>
                  <a:pt x="5063" y="355"/>
                </a:lnTo>
                <a:lnTo>
                  <a:pt x="5299" y="300"/>
                </a:lnTo>
                <a:lnTo>
                  <a:pt x="5539" y="250"/>
                </a:lnTo>
                <a:lnTo>
                  <a:pt x="5784" y="207"/>
                </a:lnTo>
                <a:lnTo>
                  <a:pt x="6028" y="166"/>
                </a:lnTo>
                <a:lnTo>
                  <a:pt x="6279" y="131"/>
                </a:lnTo>
                <a:lnTo>
                  <a:pt x="6530" y="102"/>
                </a:lnTo>
                <a:lnTo>
                  <a:pt x="6784" y="75"/>
                </a:lnTo>
                <a:lnTo>
                  <a:pt x="7041" y="52"/>
                </a:lnTo>
                <a:lnTo>
                  <a:pt x="7300" y="35"/>
                </a:lnTo>
                <a:lnTo>
                  <a:pt x="7560" y="20"/>
                </a:lnTo>
                <a:lnTo>
                  <a:pt x="7822" y="8"/>
                </a:lnTo>
                <a:lnTo>
                  <a:pt x="8085" y="3"/>
                </a:lnTo>
                <a:lnTo>
                  <a:pt x="8350" y="0"/>
                </a:lnTo>
                <a:lnTo>
                  <a:pt x="8616" y="0"/>
                </a:lnTo>
                <a:lnTo>
                  <a:pt x="8881" y="3"/>
                </a:lnTo>
                <a:lnTo>
                  <a:pt x="9149" y="8"/>
                </a:lnTo>
                <a:lnTo>
                  <a:pt x="9418" y="20"/>
                </a:lnTo>
                <a:lnTo>
                  <a:pt x="9683" y="32"/>
                </a:lnTo>
                <a:lnTo>
                  <a:pt x="9952" y="46"/>
                </a:lnTo>
                <a:lnTo>
                  <a:pt x="10220" y="67"/>
                </a:lnTo>
                <a:lnTo>
                  <a:pt x="10485" y="87"/>
                </a:lnTo>
                <a:lnTo>
                  <a:pt x="10753" y="110"/>
                </a:lnTo>
                <a:lnTo>
                  <a:pt x="11019" y="137"/>
                </a:lnTo>
                <a:lnTo>
                  <a:pt x="11019" y="4325"/>
                </a:lnTo>
              </a:path>
            </a:pathLst>
          </a:custGeom>
          <a:solidFill>
            <a:srgbClr val="FFFFFF"/>
          </a:solidFill>
          <a:ln>
            <a:noFill/>
          </a:ln>
        </p:spPr>
        <p:txBody>
          <a:bodyPr anchorCtr="0" anchor="ctr" bIns="0" lIns="0" spcFirstLastPara="1" rIns="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25"/>
          <p:cNvSpPr/>
          <p:nvPr/>
        </p:nvSpPr>
        <p:spPr>
          <a:xfrm>
            <a:off x="0" y="4862625"/>
            <a:ext cx="4361613" cy="5195775"/>
          </a:xfrm>
          <a:custGeom>
            <a:rect b="b" l="l" r="r" t="t"/>
            <a:pathLst>
              <a:path extrusionOk="0" h="18731" w="15727">
                <a:moveTo>
                  <a:pt x="0" y="0"/>
                </a:moveTo>
                <a:lnTo>
                  <a:pt x="0" y="0"/>
                </a:lnTo>
                <a:lnTo>
                  <a:pt x="478" y="149"/>
                </a:lnTo>
                <a:lnTo>
                  <a:pt x="957" y="301"/>
                </a:lnTo>
                <a:lnTo>
                  <a:pt x="1438" y="458"/>
                </a:lnTo>
                <a:lnTo>
                  <a:pt x="1916" y="621"/>
                </a:lnTo>
                <a:lnTo>
                  <a:pt x="2394" y="790"/>
                </a:lnTo>
                <a:lnTo>
                  <a:pt x="2870" y="963"/>
                </a:lnTo>
                <a:lnTo>
                  <a:pt x="3342" y="1140"/>
                </a:lnTo>
                <a:lnTo>
                  <a:pt x="3815" y="1327"/>
                </a:lnTo>
                <a:lnTo>
                  <a:pt x="4285" y="1514"/>
                </a:lnTo>
                <a:lnTo>
                  <a:pt x="4751" y="1709"/>
                </a:lnTo>
                <a:lnTo>
                  <a:pt x="5212" y="1911"/>
                </a:lnTo>
                <a:lnTo>
                  <a:pt x="5440" y="2012"/>
                </a:lnTo>
                <a:lnTo>
                  <a:pt x="5667" y="2118"/>
                </a:lnTo>
                <a:lnTo>
                  <a:pt x="5895" y="2222"/>
                </a:lnTo>
                <a:lnTo>
                  <a:pt x="6119" y="2328"/>
                </a:lnTo>
                <a:lnTo>
                  <a:pt x="6344" y="2435"/>
                </a:lnTo>
                <a:lnTo>
                  <a:pt x="6566" y="2546"/>
                </a:lnTo>
                <a:lnTo>
                  <a:pt x="6787" y="2657"/>
                </a:lnTo>
                <a:lnTo>
                  <a:pt x="7006" y="2768"/>
                </a:lnTo>
                <a:lnTo>
                  <a:pt x="7225" y="2882"/>
                </a:lnTo>
                <a:lnTo>
                  <a:pt x="7441" y="2998"/>
                </a:lnTo>
                <a:lnTo>
                  <a:pt x="7653" y="3115"/>
                </a:lnTo>
                <a:lnTo>
                  <a:pt x="7866" y="3232"/>
                </a:lnTo>
                <a:lnTo>
                  <a:pt x="8079" y="3351"/>
                </a:lnTo>
                <a:lnTo>
                  <a:pt x="8286" y="3474"/>
                </a:lnTo>
                <a:lnTo>
                  <a:pt x="8493" y="3596"/>
                </a:lnTo>
                <a:lnTo>
                  <a:pt x="8697" y="3719"/>
                </a:lnTo>
                <a:lnTo>
                  <a:pt x="8899" y="3844"/>
                </a:lnTo>
                <a:lnTo>
                  <a:pt x="9100" y="3973"/>
                </a:lnTo>
                <a:lnTo>
                  <a:pt x="9298" y="4101"/>
                </a:lnTo>
                <a:lnTo>
                  <a:pt x="9494" y="4232"/>
                </a:lnTo>
                <a:lnTo>
                  <a:pt x="9686" y="4363"/>
                </a:lnTo>
                <a:lnTo>
                  <a:pt x="9879" y="4498"/>
                </a:lnTo>
                <a:lnTo>
                  <a:pt x="10065" y="4632"/>
                </a:lnTo>
                <a:lnTo>
                  <a:pt x="10252" y="4769"/>
                </a:lnTo>
                <a:lnTo>
                  <a:pt x="10436" y="4906"/>
                </a:lnTo>
                <a:lnTo>
                  <a:pt x="10617" y="5046"/>
                </a:lnTo>
                <a:lnTo>
                  <a:pt x="10795" y="5186"/>
                </a:lnTo>
                <a:lnTo>
                  <a:pt x="10967" y="5329"/>
                </a:lnTo>
                <a:lnTo>
                  <a:pt x="11139" y="5475"/>
                </a:lnTo>
                <a:lnTo>
                  <a:pt x="11308" y="5621"/>
                </a:lnTo>
                <a:lnTo>
                  <a:pt x="11474" y="5769"/>
                </a:lnTo>
                <a:lnTo>
                  <a:pt x="11637" y="5918"/>
                </a:lnTo>
                <a:lnTo>
                  <a:pt x="11798" y="6070"/>
                </a:lnTo>
                <a:lnTo>
                  <a:pt x="11953" y="6221"/>
                </a:lnTo>
                <a:lnTo>
                  <a:pt x="12107" y="6376"/>
                </a:lnTo>
                <a:lnTo>
                  <a:pt x="12256" y="6531"/>
                </a:lnTo>
                <a:lnTo>
                  <a:pt x="12405" y="6688"/>
                </a:lnTo>
                <a:lnTo>
                  <a:pt x="12548" y="6848"/>
                </a:lnTo>
                <a:lnTo>
                  <a:pt x="12685" y="7009"/>
                </a:lnTo>
                <a:lnTo>
                  <a:pt x="12822" y="7172"/>
                </a:lnTo>
                <a:lnTo>
                  <a:pt x="12953" y="7335"/>
                </a:lnTo>
                <a:lnTo>
                  <a:pt x="13081" y="7502"/>
                </a:lnTo>
                <a:lnTo>
                  <a:pt x="13081" y="7502"/>
                </a:lnTo>
                <a:lnTo>
                  <a:pt x="13221" y="7689"/>
                </a:lnTo>
                <a:lnTo>
                  <a:pt x="13352" y="7872"/>
                </a:lnTo>
                <a:lnTo>
                  <a:pt x="13481" y="8056"/>
                </a:lnTo>
                <a:lnTo>
                  <a:pt x="13606" y="8243"/>
                </a:lnTo>
                <a:lnTo>
                  <a:pt x="13726" y="8429"/>
                </a:lnTo>
                <a:lnTo>
                  <a:pt x="13842" y="8613"/>
                </a:lnTo>
                <a:lnTo>
                  <a:pt x="13953" y="8800"/>
                </a:lnTo>
                <a:lnTo>
                  <a:pt x="14060" y="8986"/>
                </a:lnTo>
                <a:lnTo>
                  <a:pt x="14165" y="9173"/>
                </a:lnTo>
                <a:lnTo>
                  <a:pt x="14264" y="9360"/>
                </a:lnTo>
                <a:lnTo>
                  <a:pt x="14361" y="9545"/>
                </a:lnTo>
                <a:lnTo>
                  <a:pt x="14454" y="9732"/>
                </a:lnTo>
                <a:lnTo>
                  <a:pt x="14544" y="9921"/>
                </a:lnTo>
                <a:lnTo>
                  <a:pt x="14629" y="10108"/>
                </a:lnTo>
                <a:lnTo>
                  <a:pt x="14711" y="10295"/>
                </a:lnTo>
                <a:lnTo>
                  <a:pt x="14787" y="10482"/>
                </a:lnTo>
                <a:lnTo>
                  <a:pt x="14862" y="10668"/>
                </a:lnTo>
                <a:lnTo>
                  <a:pt x="14932" y="10855"/>
                </a:lnTo>
                <a:lnTo>
                  <a:pt x="14999" y="11041"/>
                </a:lnTo>
                <a:lnTo>
                  <a:pt x="15064" y="11228"/>
                </a:lnTo>
                <a:lnTo>
                  <a:pt x="15125" y="11412"/>
                </a:lnTo>
                <a:lnTo>
                  <a:pt x="15180" y="11599"/>
                </a:lnTo>
                <a:lnTo>
                  <a:pt x="15236" y="11785"/>
                </a:lnTo>
                <a:lnTo>
                  <a:pt x="15285" y="11969"/>
                </a:lnTo>
                <a:lnTo>
                  <a:pt x="15335" y="12153"/>
                </a:lnTo>
                <a:lnTo>
                  <a:pt x="15379" y="12340"/>
                </a:lnTo>
                <a:lnTo>
                  <a:pt x="15419" y="12523"/>
                </a:lnTo>
                <a:lnTo>
                  <a:pt x="15460" y="12707"/>
                </a:lnTo>
                <a:lnTo>
                  <a:pt x="15495" y="12888"/>
                </a:lnTo>
                <a:lnTo>
                  <a:pt x="15527" y="13072"/>
                </a:lnTo>
                <a:lnTo>
                  <a:pt x="15559" y="13253"/>
                </a:lnTo>
                <a:lnTo>
                  <a:pt x="15586" y="13436"/>
                </a:lnTo>
                <a:lnTo>
                  <a:pt x="15612" y="13617"/>
                </a:lnTo>
                <a:lnTo>
                  <a:pt x="15632" y="13795"/>
                </a:lnTo>
                <a:lnTo>
                  <a:pt x="15653" y="13976"/>
                </a:lnTo>
                <a:lnTo>
                  <a:pt x="15670" y="14154"/>
                </a:lnTo>
                <a:lnTo>
                  <a:pt x="15685" y="14332"/>
                </a:lnTo>
                <a:lnTo>
                  <a:pt x="15697" y="14509"/>
                </a:lnTo>
                <a:lnTo>
                  <a:pt x="15708" y="14685"/>
                </a:lnTo>
                <a:lnTo>
                  <a:pt x="15717" y="14860"/>
                </a:lnTo>
                <a:lnTo>
                  <a:pt x="15720" y="15035"/>
                </a:lnTo>
                <a:lnTo>
                  <a:pt x="15726" y="15209"/>
                </a:lnTo>
                <a:lnTo>
                  <a:pt x="15726" y="15382"/>
                </a:lnTo>
                <a:lnTo>
                  <a:pt x="15726" y="15554"/>
                </a:lnTo>
                <a:lnTo>
                  <a:pt x="15723" y="15723"/>
                </a:lnTo>
                <a:lnTo>
                  <a:pt x="15717" y="15892"/>
                </a:lnTo>
                <a:lnTo>
                  <a:pt x="15711" y="16061"/>
                </a:lnTo>
                <a:lnTo>
                  <a:pt x="15702" y="16231"/>
                </a:lnTo>
                <a:lnTo>
                  <a:pt x="15691" y="16397"/>
                </a:lnTo>
                <a:lnTo>
                  <a:pt x="15679" y="16560"/>
                </a:lnTo>
                <a:lnTo>
                  <a:pt x="15664" y="16723"/>
                </a:lnTo>
                <a:lnTo>
                  <a:pt x="15650" y="16887"/>
                </a:lnTo>
                <a:lnTo>
                  <a:pt x="15612" y="17208"/>
                </a:lnTo>
                <a:lnTo>
                  <a:pt x="15571" y="17525"/>
                </a:lnTo>
                <a:lnTo>
                  <a:pt x="15525" y="17835"/>
                </a:lnTo>
                <a:lnTo>
                  <a:pt x="15472" y="18141"/>
                </a:lnTo>
                <a:lnTo>
                  <a:pt x="15413" y="18438"/>
                </a:lnTo>
                <a:lnTo>
                  <a:pt x="15352" y="18730"/>
                </a:lnTo>
                <a:lnTo>
                  <a:pt x="0" y="18730"/>
                </a:lnTo>
                <a:lnTo>
                  <a:pt x="0" y="0"/>
                </a:lnTo>
              </a:path>
            </a:pathLst>
          </a:custGeom>
          <a:solidFill>
            <a:srgbClr val="FFFFFF"/>
          </a:solidFill>
          <a:ln>
            <a:noFill/>
          </a:ln>
        </p:spPr>
        <p:txBody>
          <a:bodyPr anchorCtr="0" anchor="ctr" bIns="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25"/>
          <p:cNvSpPr/>
          <p:nvPr/>
        </p:nvSpPr>
        <p:spPr>
          <a:xfrm>
            <a:off x="4746196" y="9083943"/>
            <a:ext cx="3026204" cy="974457"/>
          </a:xfrm>
          <a:custGeom>
            <a:rect b="b" l="l" r="r" t="t"/>
            <a:pathLst>
              <a:path extrusionOk="0" h="3510" w="10903">
                <a:moveTo>
                  <a:pt x="10902" y="3509"/>
                </a:moveTo>
                <a:lnTo>
                  <a:pt x="0" y="3509"/>
                </a:lnTo>
                <a:lnTo>
                  <a:pt x="0" y="3509"/>
                </a:lnTo>
                <a:lnTo>
                  <a:pt x="116" y="3340"/>
                </a:lnTo>
                <a:lnTo>
                  <a:pt x="236" y="3171"/>
                </a:lnTo>
                <a:lnTo>
                  <a:pt x="364" y="3004"/>
                </a:lnTo>
                <a:lnTo>
                  <a:pt x="498" y="2838"/>
                </a:lnTo>
                <a:lnTo>
                  <a:pt x="638" y="2675"/>
                </a:lnTo>
                <a:lnTo>
                  <a:pt x="784" y="2514"/>
                </a:lnTo>
                <a:lnTo>
                  <a:pt x="936" y="2357"/>
                </a:lnTo>
                <a:lnTo>
                  <a:pt x="1096" y="2199"/>
                </a:lnTo>
                <a:lnTo>
                  <a:pt x="1181" y="2124"/>
                </a:lnTo>
                <a:lnTo>
                  <a:pt x="1265" y="2048"/>
                </a:lnTo>
                <a:lnTo>
                  <a:pt x="1353" y="1972"/>
                </a:lnTo>
                <a:lnTo>
                  <a:pt x="1440" y="1899"/>
                </a:lnTo>
                <a:lnTo>
                  <a:pt x="1531" y="1826"/>
                </a:lnTo>
                <a:lnTo>
                  <a:pt x="1621" y="1753"/>
                </a:lnTo>
                <a:lnTo>
                  <a:pt x="1714" y="1680"/>
                </a:lnTo>
                <a:lnTo>
                  <a:pt x="1811" y="1610"/>
                </a:lnTo>
                <a:lnTo>
                  <a:pt x="1910" y="1540"/>
                </a:lnTo>
                <a:lnTo>
                  <a:pt x="2009" y="1473"/>
                </a:lnTo>
                <a:lnTo>
                  <a:pt x="2111" y="1403"/>
                </a:lnTo>
                <a:lnTo>
                  <a:pt x="2213" y="1339"/>
                </a:lnTo>
                <a:lnTo>
                  <a:pt x="2318" y="1272"/>
                </a:lnTo>
                <a:lnTo>
                  <a:pt x="2426" y="1208"/>
                </a:lnTo>
                <a:lnTo>
                  <a:pt x="2537" y="1143"/>
                </a:lnTo>
                <a:lnTo>
                  <a:pt x="2648" y="1082"/>
                </a:lnTo>
                <a:lnTo>
                  <a:pt x="2648" y="1082"/>
                </a:lnTo>
                <a:lnTo>
                  <a:pt x="2750" y="1027"/>
                </a:lnTo>
                <a:lnTo>
                  <a:pt x="2855" y="974"/>
                </a:lnTo>
                <a:lnTo>
                  <a:pt x="2960" y="922"/>
                </a:lnTo>
                <a:lnTo>
                  <a:pt x="3065" y="872"/>
                </a:lnTo>
                <a:lnTo>
                  <a:pt x="3173" y="826"/>
                </a:lnTo>
                <a:lnTo>
                  <a:pt x="3281" y="779"/>
                </a:lnTo>
                <a:lnTo>
                  <a:pt x="3392" y="732"/>
                </a:lnTo>
                <a:lnTo>
                  <a:pt x="3505" y="688"/>
                </a:lnTo>
                <a:lnTo>
                  <a:pt x="3616" y="648"/>
                </a:lnTo>
                <a:lnTo>
                  <a:pt x="3730" y="607"/>
                </a:lnTo>
                <a:lnTo>
                  <a:pt x="3847" y="569"/>
                </a:lnTo>
                <a:lnTo>
                  <a:pt x="3963" y="531"/>
                </a:lnTo>
                <a:lnTo>
                  <a:pt x="4200" y="458"/>
                </a:lnTo>
                <a:lnTo>
                  <a:pt x="4439" y="394"/>
                </a:lnTo>
                <a:lnTo>
                  <a:pt x="4684" y="336"/>
                </a:lnTo>
                <a:lnTo>
                  <a:pt x="4932" y="280"/>
                </a:lnTo>
                <a:lnTo>
                  <a:pt x="5182" y="230"/>
                </a:lnTo>
                <a:lnTo>
                  <a:pt x="5439" y="187"/>
                </a:lnTo>
                <a:lnTo>
                  <a:pt x="5696" y="149"/>
                </a:lnTo>
                <a:lnTo>
                  <a:pt x="5958" y="114"/>
                </a:lnTo>
                <a:lnTo>
                  <a:pt x="6221" y="85"/>
                </a:lnTo>
                <a:lnTo>
                  <a:pt x="6486" y="59"/>
                </a:lnTo>
                <a:lnTo>
                  <a:pt x="6757" y="38"/>
                </a:lnTo>
                <a:lnTo>
                  <a:pt x="7026" y="23"/>
                </a:lnTo>
                <a:lnTo>
                  <a:pt x="7300" y="12"/>
                </a:lnTo>
                <a:lnTo>
                  <a:pt x="7574" y="3"/>
                </a:lnTo>
                <a:lnTo>
                  <a:pt x="7848" y="0"/>
                </a:lnTo>
                <a:lnTo>
                  <a:pt x="8125" y="0"/>
                </a:lnTo>
                <a:lnTo>
                  <a:pt x="8402" y="3"/>
                </a:lnTo>
                <a:lnTo>
                  <a:pt x="8680" y="9"/>
                </a:lnTo>
                <a:lnTo>
                  <a:pt x="8960" y="21"/>
                </a:lnTo>
                <a:lnTo>
                  <a:pt x="9237" y="32"/>
                </a:lnTo>
                <a:lnTo>
                  <a:pt x="9516" y="50"/>
                </a:lnTo>
                <a:lnTo>
                  <a:pt x="9794" y="70"/>
                </a:lnTo>
                <a:lnTo>
                  <a:pt x="10074" y="94"/>
                </a:lnTo>
                <a:lnTo>
                  <a:pt x="10351" y="117"/>
                </a:lnTo>
                <a:lnTo>
                  <a:pt x="10628" y="146"/>
                </a:lnTo>
                <a:lnTo>
                  <a:pt x="10902" y="175"/>
                </a:lnTo>
                <a:lnTo>
                  <a:pt x="10902" y="3509"/>
                </a:lnTo>
              </a:path>
            </a:pathLst>
          </a:custGeom>
          <a:solidFill>
            <a:srgbClr val="F08B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25"/>
          <p:cNvSpPr/>
          <p:nvPr/>
        </p:nvSpPr>
        <p:spPr>
          <a:xfrm>
            <a:off x="0" y="5233855"/>
            <a:ext cx="4300590" cy="4824545"/>
          </a:xfrm>
          <a:custGeom>
            <a:rect b="b" l="l" r="r" t="t"/>
            <a:pathLst>
              <a:path extrusionOk="0" h="17378" w="15493">
                <a:moveTo>
                  <a:pt x="0" y="0"/>
                </a:moveTo>
                <a:lnTo>
                  <a:pt x="0" y="0"/>
                </a:lnTo>
                <a:lnTo>
                  <a:pt x="473" y="149"/>
                </a:lnTo>
                <a:lnTo>
                  <a:pt x="942" y="303"/>
                </a:lnTo>
                <a:lnTo>
                  <a:pt x="1415" y="461"/>
                </a:lnTo>
                <a:lnTo>
                  <a:pt x="1887" y="621"/>
                </a:lnTo>
                <a:lnTo>
                  <a:pt x="2357" y="790"/>
                </a:lnTo>
                <a:lnTo>
                  <a:pt x="2823" y="963"/>
                </a:lnTo>
                <a:lnTo>
                  <a:pt x="3290" y="1140"/>
                </a:lnTo>
                <a:lnTo>
                  <a:pt x="3754" y="1324"/>
                </a:lnTo>
                <a:lnTo>
                  <a:pt x="4214" y="1514"/>
                </a:lnTo>
                <a:lnTo>
                  <a:pt x="4672" y="1706"/>
                </a:lnTo>
                <a:lnTo>
                  <a:pt x="5124" y="1905"/>
                </a:lnTo>
                <a:lnTo>
                  <a:pt x="5574" y="2109"/>
                </a:lnTo>
                <a:lnTo>
                  <a:pt x="5795" y="2214"/>
                </a:lnTo>
                <a:lnTo>
                  <a:pt x="6017" y="2322"/>
                </a:lnTo>
                <a:lnTo>
                  <a:pt x="6236" y="2427"/>
                </a:lnTo>
                <a:lnTo>
                  <a:pt x="6454" y="2535"/>
                </a:lnTo>
                <a:lnTo>
                  <a:pt x="6670" y="2646"/>
                </a:lnTo>
                <a:lnTo>
                  <a:pt x="6886" y="2756"/>
                </a:lnTo>
                <a:lnTo>
                  <a:pt x="7099" y="2870"/>
                </a:lnTo>
                <a:lnTo>
                  <a:pt x="7312" y="2984"/>
                </a:lnTo>
                <a:lnTo>
                  <a:pt x="7522" y="3101"/>
                </a:lnTo>
                <a:lnTo>
                  <a:pt x="7729" y="3217"/>
                </a:lnTo>
                <a:lnTo>
                  <a:pt x="7936" y="3334"/>
                </a:lnTo>
                <a:lnTo>
                  <a:pt x="8140" y="3456"/>
                </a:lnTo>
                <a:lnTo>
                  <a:pt x="8345" y="3576"/>
                </a:lnTo>
                <a:lnTo>
                  <a:pt x="8546" y="3698"/>
                </a:lnTo>
                <a:lnTo>
                  <a:pt x="8744" y="3824"/>
                </a:lnTo>
                <a:lnTo>
                  <a:pt x="8939" y="3949"/>
                </a:lnTo>
                <a:lnTo>
                  <a:pt x="9135" y="4078"/>
                </a:lnTo>
                <a:lnTo>
                  <a:pt x="9325" y="4206"/>
                </a:lnTo>
                <a:lnTo>
                  <a:pt x="9514" y="4337"/>
                </a:lnTo>
                <a:lnTo>
                  <a:pt x="9704" y="4469"/>
                </a:lnTo>
                <a:lnTo>
                  <a:pt x="9888" y="4600"/>
                </a:lnTo>
                <a:lnTo>
                  <a:pt x="10068" y="4737"/>
                </a:lnTo>
                <a:lnTo>
                  <a:pt x="10249" y="4871"/>
                </a:lnTo>
                <a:lnTo>
                  <a:pt x="10427" y="5011"/>
                </a:lnTo>
                <a:lnTo>
                  <a:pt x="10599" y="5151"/>
                </a:lnTo>
                <a:lnTo>
                  <a:pt x="10771" y="5291"/>
                </a:lnTo>
                <a:lnTo>
                  <a:pt x="10940" y="5434"/>
                </a:lnTo>
                <a:lnTo>
                  <a:pt x="11107" y="5577"/>
                </a:lnTo>
                <a:lnTo>
                  <a:pt x="11270" y="5723"/>
                </a:lnTo>
                <a:lnTo>
                  <a:pt x="11428" y="5871"/>
                </a:lnTo>
                <a:lnTo>
                  <a:pt x="11585" y="6020"/>
                </a:lnTo>
                <a:lnTo>
                  <a:pt x="11740" y="6169"/>
                </a:lnTo>
                <a:lnTo>
                  <a:pt x="11888" y="6324"/>
                </a:lnTo>
                <a:lnTo>
                  <a:pt x="12037" y="6475"/>
                </a:lnTo>
                <a:lnTo>
                  <a:pt x="12180" y="6633"/>
                </a:lnTo>
                <a:lnTo>
                  <a:pt x="12323" y="6787"/>
                </a:lnTo>
                <a:lnTo>
                  <a:pt x="12460" y="6948"/>
                </a:lnTo>
                <a:lnTo>
                  <a:pt x="12591" y="7108"/>
                </a:lnTo>
                <a:lnTo>
                  <a:pt x="12722" y="7269"/>
                </a:lnTo>
                <a:lnTo>
                  <a:pt x="12848" y="7432"/>
                </a:lnTo>
                <a:lnTo>
                  <a:pt x="12848" y="7432"/>
                </a:lnTo>
                <a:lnTo>
                  <a:pt x="12967" y="7592"/>
                </a:lnTo>
                <a:lnTo>
                  <a:pt x="13084" y="7753"/>
                </a:lnTo>
                <a:lnTo>
                  <a:pt x="13198" y="7913"/>
                </a:lnTo>
                <a:lnTo>
                  <a:pt x="13306" y="8073"/>
                </a:lnTo>
                <a:lnTo>
                  <a:pt x="13414" y="8234"/>
                </a:lnTo>
                <a:lnTo>
                  <a:pt x="13516" y="8397"/>
                </a:lnTo>
                <a:lnTo>
                  <a:pt x="13618" y="8558"/>
                </a:lnTo>
                <a:lnTo>
                  <a:pt x="13714" y="8717"/>
                </a:lnTo>
                <a:lnTo>
                  <a:pt x="13807" y="8881"/>
                </a:lnTo>
                <a:lnTo>
                  <a:pt x="13901" y="9041"/>
                </a:lnTo>
                <a:lnTo>
                  <a:pt x="13988" y="9204"/>
                </a:lnTo>
                <a:lnTo>
                  <a:pt x="14072" y="9365"/>
                </a:lnTo>
                <a:lnTo>
                  <a:pt x="14154" y="9528"/>
                </a:lnTo>
                <a:lnTo>
                  <a:pt x="14235" y="9688"/>
                </a:lnTo>
                <a:lnTo>
                  <a:pt x="14311" y="9852"/>
                </a:lnTo>
                <a:lnTo>
                  <a:pt x="14384" y="10015"/>
                </a:lnTo>
                <a:lnTo>
                  <a:pt x="14457" y="10175"/>
                </a:lnTo>
                <a:lnTo>
                  <a:pt x="14524" y="10339"/>
                </a:lnTo>
                <a:lnTo>
                  <a:pt x="14591" y="10499"/>
                </a:lnTo>
                <a:lnTo>
                  <a:pt x="14652" y="10663"/>
                </a:lnTo>
                <a:lnTo>
                  <a:pt x="14713" y="10823"/>
                </a:lnTo>
                <a:lnTo>
                  <a:pt x="14772" y="10986"/>
                </a:lnTo>
                <a:lnTo>
                  <a:pt x="14827" y="11147"/>
                </a:lnTo>
                <a:lnTo>
                  <a:pt x="14880" y="11307"/>
                </a:lnTo>
                <a:lnTo>
                  <a:pt x="14929" y="11471"/>
                </a:lnTo>
                <a:lnTo>
                  <a:pt x="14979" y="11631"/>
                </a:lnTo>
                <a:lnTo>
                  <a:pt x="15023" y="11791"/>
                </a:lnTo>
                <a:lnTo>
                  <a:pt x="15067" y="11952"/>
                </a:lnTo>
                <a:lnTo>
                  <a:pt x="15107" y="12112"/>
                </a:lnTo>
                <a:lnTo>
                  <a:pt x="15145" y="12273"/>
                </a:lnTo>
                <a:lnTo>
                  <a:pt x="15183" y="12430"/>
                </a:lnTo>
                <a:lnTo>
                  <a:pt x="15218" y="12591"/>
                </a:lnTo>
                <a:lnTo>
                  <a:pt x="15247" y="12751"/>
                </a:lnTo>
                <a:lnTo>
                  <a:pt x="15280" y="12908"/>
                </a:lnTo>
                <a:lnTo>
                  <a:pt x="15306" y="13066"/>
                </a:lnTo>
                <a:lnTo>
                  <a:pt x="15332" y="13224"/>
                </a:lnTo>
                <a:lnTo>
                  <a:pt x="15355" y="13381"/>
                </a:lnTo>
                <a:lnTo>
                  <a:pt x="15376" y="13539"/>
                </a:lnTo>
                <a:lnTo>
                  <a:pt x="15396" y="13693"/>
                </a:lnTo>
                <a:lnTo>
                  <a:pt x="15413" y="13851"/>
                </a:lnTo>
                <a:lnTo>
                  <a:pt x="15431" y="14005"/>
                </a:lnTo>
                <a:lnTo>
                  <a:pt x="15443" y="14160"/>
                </a:lnTo>
                <a:lnTo>
                  <a:pt x="15457" y="14314"/>
                </a:lnTo>
                <a:lnTo>
                  <a:pt x="15466" y="14466"/>
                </a:lnTo>
                <a:lnTo>
                  <a:pt x="15481" y="14772"/>
                </a:lnTo>
                <a:lnTo>
                  <a:pt x="15490" y="15073"/>
                </a:lnTo>
                <a:lnTo>
                  <a:pt x="15492" y="15373"/>
                </a:lnTo>
                <a:lnTo>
                  <a:pt x="15487" y="15671"/>
                </a:lnTo>
                <a:lnTo>
                  <a:pt x="15478" y="15962"/>
                </a:lnTo>
                <a:lnTo>
                  <a:pt x="15463" y="16254"/>
                </a:lnTo>
                <a:lnTo>
                  <a:pt x="15440" y="16540"/>
                </a:lnTo>
                <a:lnTo>
                  <a:pt x="15413" y="16823"/>
                </a:lnTo>
                <a:lnTo>
                  <a:pt x="15384" y="17103"/>
                </a:lnTo>
                <a:lnTo>
                  <a:pt x="15349" y="17377"/>
                </a:lnTo>
                <a:lnTo>
                  <a:pt x="0" y="17377"/>
                </a:lnTo>
                <a:lnTo>
                  <a:pt x="0" y="0"/>
                </a:lnTo>
              </a:path>
            </a:pathLst>
          </a:custGeom>
          <a:solidFill>
            <a:srgbClr val="F08B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grpSp>
        <p:nvGrpSpPr>
          <p:cNvPr id="236" name="Google Shape;236;p34"/>
          <p:cNvGrpSpPr/>
          <p:nvPr/>
        </p:nvGrpSpPr>
        <p:grpSpPr>
          <a:xfrm>
            <a:off x="1245136" y="7325833"/>
            <a:ext cx="5282132" cy="2732574"/>
            <a:chOff x="341361" y="6411433"/>
            <a:chExt cx="5282132" cy="2732574"/>
          </a:xfrm>
        </p:grpSpPr>
        <p:sp>
          <p:nvSpPr>
            <p:cNvPr id="237" name="Google Shape;237;p34"/>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34"/>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9" name="Google Shape;239;p34"/>
          <p:cNvSpPr txBox="1"/>
          <p:nvPr/>
        </p:nvSpPr>
        <p:spPr>
          <a:xfrm>
            <a:off x="1245125" y="1818625"/>
            <a:ext cx="5690100" cy="1111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p:txBody>
      </p:sp>
      <p:sp>
        <p:nvSpPr>
          <p:cNvPr id="240" name="Google Shape;240;p34"/>
          <p:cNvSpPr txBox="1"/>
          <p:nvPr/>
        </p:nvSpPr>
        <p:spPr>
          <a:xfrm>
            <a:off x="731525" y="1225975"/>
            <a:ext cx="6306000" cy="48204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So when you show your client an ad that his tired mind is able to process extremely fast, then this produces an </a:t>
            </a:r>
            <a:r>
              <a:rPr b="1" lang="en" sz="1200">
                <a:solidFill>
                  <a:schemeClr val="dk1"/>
                </a:solidFill>
              </a:rPr>
              <a:t>enjoyable sensation in his brain</a:t>
            </a:r>
            <a:r>
              <a:rPr lang="en" sz="1200">
                <a:solidFill>
                  <a:schemeClr val="dk1"/>
                </a:solidFill>
              </a:rPr>
              <a:t>. And he attributes it to the menu that’s currently sitting in front of him.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According to </a:t>
            </a:r>
            <a:r>
              <a:rPr lang="en" sz="1200">
                <a:solidFill>
                  <a:schemeClr val="dk1"/>
                </a:solidFill>
                <a:uFill>
                  <a:noFill/>
                </a:uFill>
                <a:hlinkClick r:id="rId3"/>
              </a:rPr>
              <a:t>Alter &amp; Oppenheimer, 2009</a:t>
            </a:r>
            <a:r>
              <a:rPr lang="en" sz="1200">
                <a:solidFill>
                  <a:schemeClr val="dk1"/>
                </a:solidFill>
              </a:rPr>
              <a:t>, when you place images and graphics on the left side of your ad, you increase </a:t>
            </a:r>
            <a:r>
              <a:rPr b="1" lang="en" sz="1200">
                <a:solidFill>
                  <a:schemeClr val="dk1"/>
                </a:solidFill>
              </a:rPr>
              <a:t>processing fluency</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refers to the </a:t>
            </a:r>
            <a:r>
              <a:rPr b="1" i="1" lang="en" sz="1200">
                <a:solidFill>
                  <a:schemeClr val="dk1"/>
                </a:solidFill>
              </a:rPr>
              <a:t>eas</a:t>
            </a:r>
            <a:r>
              <a:rPr b="1" lang="en" sz="1200">
                <a:solidFill>
                  <a:schemeClr val="dk1"/>
                </a:solidFill>
              </a:rPr>
              <a:t>e and </a:t>
            </a:r>
            <a:r>
              <a:rPr b="1" i="1" lang="en" sz="1200">
                <a:solidFill>
                  <a:schemeClr val="dk1"/>
                </a:solidFill>
              </a:rPr>
              <a:t>speed</a:t>
            </a:r>
            <a:r>
              <a:rPr b="1" lang="en" sz="1200">
                <a:solidFill>
                  <a:schemeClr val="dk1"/>
                </a:solidFill>
              </a:rPr>
              <a:t> with which our brains process information.</a:t>
            </a:r>
            <a:r>
              <a:rPr lang="en" sz="1200">
                <a:solidFill>
                  <a:schemeClr val="dk1"/>
                </a:solidFill>
              </a:rPr>
              <a:t>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But why is this important?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Well, in this day and age, we are constantly bombarded by a lot of things that drain us of energy: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working,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planning,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paying the bills,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taking care of your family,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etc.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And sometimes your brain needs a break from all these things that tire and put a strain on him.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So, in other words, by placing most of your menu images on the left side, your customers will be able to process your promotional materials quicker.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SzPts val="1100"/>
              <a:buNone/>
            </a:pPr>
            <a:r>
              <a:rPr b="1" lang="en" sz="1200"/>
              <a:t>Menu Engineering Tactic #3: </a:t>
            </a:r>
            <a:endParaRPr b="1" sz="1200"/>
          </a:p>
          <a:p>
            <a:pPr indent="0" lvl="0" marL="0" rtl="0" algn="ctr">
              <a:lnSpc>
                <a:spcPct val="115000"/>
              </a:lnSpc>
              <a:spcBef>
                <a:spcPts val="0"/>
              </a:spcBef>
              <a:spcAft>
                <a:spcPts val="0"/>
              </a:spcAft>
              <a:buClr>
                <a:schemeClr val="dk1"/>
              </a:buClr>
              <a:buSzPts val="1100"/>
              <a:buFont typeface="Arial"/>
              <a:buNone/>
            </a:pPr>
            <a:r>
              <a:rPr b="1" lang="en" sz="1200"/>
              <a:t>Place Most of the Visual Content on the Left Side of Your Menu</a:t>
            </a:r>
            <a:endParaRPr b="1" sz="1200"/>
          </a:p>
          <a:p>
            <a:pPr indent="0" lvl="0" marL="0" marR="0" rtl="0" algn="l">
              <a:spcBef>
                <a:spcPts val="0"/>
              </a:spcBef>
              <a:spcAft>
                <a:spcPts val="0"/>
              </a:spcAft>
              <a:buNone/>
            </a:pPr>
            <a:r>
              <a:t/>
            </a:r>
            <a:endParaRPr sz="1200">
              <a:solidFill>
                <a:schemeClr val="dk1"/>
              </a:solidFill>
            </a:endParaRPr>
          </a:p>
        </p:txBody>
      </p:sp>
      <p:pic>
        <p:nvPicPr>
          <p:cNvPr id="241" name="Google Shape;241;p34"/>
          <p:cNvPicPr preferRelativeResize="0"/>
          <p:nvPr/>
        </p:nvPicPr>
        <p:blipFill>
          <a:blip r:embed="rId4">
            <a:alphaModFix/>
          </a:blip>
          <a:stretch>
            <a:fillRect/>
          </a:stretch>
        </p:blipFill>
        <p:spPr>
          <a:xfrm>
            <a:off x="636400" y="7409300"/>
            <a:ext cx="6496250" cy="2290350"/>
          </a:xfrm>
          <a:prstGeom prst="rect">
            <a:avLst/>
          </a:prstGeom>
          <a:noFill/>
          <a:ln>
            <a:noFill/>
          </a:ln>
        </p:spPr>
      </p:pic>
      <p:sp>
        <p:nvSpPr>
          <p:cNvPr id="242" name="Google Shape;242;p34"/>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grpSp>
        <p:nvGrpSpPr>
          <p:cNvPr id="247" name="Google Shape;247;p35"/>
          <p:cNvGrpSpPr/>
          <p:nvPr/>
        </p:nvGrpSpPr>
        <p:grpSpPr>
          <a:xfrm>
            <a:off x="1245136" y="7325833"/>
            <a:ext cx="5282132" cy="2732574"/>
            <a:chOff x="341361" y="6411433"/>
            <a:chExt cx="5282132" cy="2732574"/>
          </a:xfrm>
        </p:grpSpPr>
        <p:sp>
          <p:nvSpPr>
            <p:cNvPr id="248" name="Google Shape;248;p35"/>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35"/>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0" name="Google Shape;250;p35"/>
          <p:cNvSpPr/>
          <p:nvPr/>
        </p:nvSpPr>
        <p:spPr>
          <a:xfrm>
            <a:off x="731525" y="1223850"/>
            <a:ext cx="62037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251" name="Google Shape;251;p35"/>
          <p:cNvSpPr txBox="1"/>
          <p:nvPr/>
        </p:nvSpPr>
        <p:spPr>
          <a:xfrm>
            <a:off x="1245125" y="1818625"/>
            <a:ext cx="5690100" cy="11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rPr b="1" lang="en" sz="1800">
                <a:solidFill>
                  <a:srgbClr val="F08B18"/>
                </a:solidFill>
              </a:rPr>
              <a:t>Menu </a:t>
            </a:r>
            <a:r>
              <a:rPr b="1" lang="en" sz="1800">
                <a:solidFill>
                  <a:srgbClr val="F08B18"/>
                </a:solidFill>
              </a:rPr>
              <a:t>Design Tip </a:t>
            </a:r>
            <a:r>
              <a:rPr b="1" lang="en" sz="1800">
                <a:solidFill>
                  <a:srgbClr val="F08B18"/>
                </a:solidFill>
              </a:rPr>
              <a:t> #4:</a:t>
            </a:r>
            <a:r>
              <a:rPr b="1" lang="en" sz="1800">
                <a:solidFill>
                  <a:schemeClr val="dk1"/>
                </a:solidFill>
              </a:rPr>
              <a:t> </a:t>
            </a:r>
            <a:endParaRPr b="1" sz="1800">
              <a:solidFill>
                <a:schemeClr val="dk1"/>
              </a:solidFill>
            </a:endParaRPr>
          </a:p>
          <a:p>
            <a:pPr indent="0" lvl="0" marL="0" rtl="0" algn="l">
              <a:lnSpc>
                <a:spcPct val="115000"/>
              </a:lnSpc>
              <a:spcBef>
                <a:spcPts val="0"/>
              </a:spcBef>
              <a:spcAft>
                <a:spcPts val="0"/>
              </a:spcAft>
              <a:buSzPts val="1100"/>
              <a:buNone/>
            </a:pPr>
            <a:r>
              <a:rPr b="1" lang="en" sz="1800">
                <a:solidFill>
                  <a:srgbClr val="FFFFFF"/>
                </a:solidFill>
              </a:rPr>
              <a:t>Menu Item Placement -&gt; </a:t>
            </a:r>
            <a:r>
              <a:rPr b="1" lang="en" sz="1800">
                <a:solidFill>
                  <a:srgbClr val="FFFFFF"/>
                </a:solidFill>
              </a:rPr>
              <a:t>Position the Products in a Way that Stimulates Mental Interaction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p:txBody>
      </p:sp>
      <p:sp>
        <p:nvSpPr>
          <p:cNvPr id="252" name="Google Shape;252;p35"/>
          <p:cNvSpPr txBox="1"/>
          <p:nvPr/>
        </p:nvSpPr>
        <p:spPr>
          <a:xfrm>
            <a:off x="731525" y="2888600"/>
            <a:ext cx="6306000" cy="56907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SzPts val="1100"/>
              <a:buNone/>
            </a:pPr>
            <a:r>
              <a:rPr lang="en" sz="1200">
                <a:solidFill>
                  <a:schemeClr val="dk1"/>
                </a:solidFill>
              </a:rPr>
              <a:t>Menu item placement matters. Ok, s</a:t>
            </a:r>
            <a:r>
              <a:rPr lang="en" sz="1200">
                <a:solidFill>
                  <a:schemeClr val="dk1"/>
                </a:solidFill>
              </a:rPr>
              <a:t>o what does that mean?</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Well, in layman’s term, this tactic encourages your client’s mental interaction with the product that you’re selling.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It helps him </a:t>
            </a:r>
            <a:r>
              <a:rPr b="1" lang="en" sz="1200">
                <a:solidFill>
                  <a:schemeClr val="dk1"/>
                </a:solidFill>
              </a:rPr>
              <a:t>visualize eating your food</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Take a look at the two mouth-watering images below. Although they’re the same, </a:t>
            </a:r>
            <a:r>
              <a:rPr b="1" lang="en" sz="1200">
                <a:solidFill>
                  <a:schemeClr val="dk1"/>
                </a:solidFill>
              </a:rPr>
              <a:t>the one on the right will seem more appealing to your right-hand customers. </a:t>
            </a:r>
            <a:endParaRPr b="1"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Because it will help your customers see themselves </a:t>
            </a:r>
            <a:r>
              <a:rPr i="1" lang="en" sz="1200">
                <a:solidFill>
                  <a:schemeClr val="dk1"/>
                </a:solidFill>
              </a:rPr>
              <a:t>grabbing a slice of that hot pizza slice with dripping mozzarella.</a:t>
            </a:r>
            <a:endParaRPr sz="1200">
              <a:solidFill>
                <a:schemeClr val="dk1"/>
              </a:solidFill>
            </a:endParaRPr>
          </a:p>
          <a:p>
            <a:pPr indent="0" lvl="0" marL="0" rtl="0" algn="l">
              <a:lnSpc>
                <a:spcPct val="115000"/>
              </a:lnSpc>
              <a:spcBef>
                <a:spcPts val="0"/>
              </a:spcBef>
              <a:spcAft>
                <a:spcPts val="0"/>
              </a:spcAft>
              <a:buSzPts val="1100"/>
              <a:buNone/>
            </a:pPr>
            <a:r>
              <a:t/>
            </a:r>
            <a:endParaRPr sz="600">
              <a:solidFill>
                <a:schemeClr val="dk1"/>
              </a:solidFill>
            </a:endParaRPr>
          </a:p>
          <a:p>
            <a:pPr indent="0" lvl="0" marL="0" rtl="0" algn="l">
              <a:lnSpc>
                <a:spcPct val="115000"/>
              </a:lnSpc>
              <a:spcBef>
                <a:spcPts val="0"/>
              </a:spcBef>
              <a:spcAft>
                <a:spcPts val="0"/>
              </a:spcAft>
              <a:buSzPts val="1100"/>
              <a:buNone/>
            </a:pPr>
            <a:r>
              <a:t/>
            </a:r>
            <a:endParaRPr sz="600">
              <a:solidFill>
                <a:schemeClr val="dk1"/>
              </a:solidFill>
            </a:endParaRPr>
          </a:p>
          <a:p>
            <a:pPr indent="0" lvl="0" marL="0" rtl="0" algn="ctr">
              <a:lnSpc>
                <a:spcPct val="115000"/>
              </a:lnSpc>
              <a:spcBef>
                <a:spcPts val="0"/>
              </a:spcBef>
              <a:spcAft>
                <a:spcPts val="0"/>
              </a:spcAft>
              <a:buSzPts val="1100"/>
              <a:buNone/>
            </a:pPr>
            <a:r>
              <a:t/>
            </a:r>
            <a:endParaRPr b="1" sz="1200"/>
          </a:p>
          <a:p>
            <a:pPr indent="0" lvl="0" marL="0" rtl="0" algn="ctr">
              <a:lnSpc>
                <a:spcPct val="115000"/>
              </a:lnSpc>
              <a:spcBef>
                <a:spcPts val="0"/>
              </a:spcBef>
              <a:spcAft>
                <a:spcPts val="0"/>
              </a:spcAft>
              <a:buSzPts val="1100"/>
              <a:buNone/>
            </a:pPr>
            <a:r>
              <a:rPr b="1" lang="en" sz="1200"/>
              <a:t>Menu Engineering Tactic #4: </a:t>
            </a:r>
            <a:endParaRPr b="1" sz="1200"/>
          </a:p>
          <a:p>
            <a:pPr indent="0" lvl="0" marL="0" rtl="0" algn="ctr">
              <a:lnSpc>
                <a:spcPct val="115000"/>
              </a:lnSpc>
              <a:spcBef>
                <a:spcPts val="0"/>
              </a:spcBef>
              <a:spcAft>
                <a:spcPts val="0"/>
              </a:spcAft>
              <a:buSzPts val="1100"/>
              <a:buNone/>
            </a:pPr>
            <a:r>
              <a:rPr b="1" lang="en" sz="1200"/>
              <a:t>Position the Products in a Way that Stimulates Mental Interaction </a:t>
            </a:r>
            <a:endParaRPr b="1" sz="1200"/>
          </a:p>
          <a:p>
            <a:pPr indent="0" lvl="0" marL="0" rtl="0" algn="ctr">
              <a:lnSpc>
                <a:spcPct val="115000"/>
              </a:lnSpc>
              <a:spcBef>
                <a:spcPts val="0"/>
              </a:spcBef>
              <a:spcAft>
                <a:spcPts val="0"/>
              </a:spcAft>
              <a:buSzPts val="1100"/>
              <a:buNone/>
            </a:pPr>
            <a:r>
              <a:t/>
            </a:r>
            <a:endParaRPr b="1"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The second part of the Menu Engineering Trilogy reveals 7 incredible menu pricing tactics. These will help fill your customer’s plate with even more food…</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r">
              <a:lnSpc>
                <a:spcPct val="115000"/>
              </a:lnSpc>
              <a:spcBef>
                <a:spcPts val="0"/>
              </a:spcBef>
              <a:spcAft>
                <a:spcPts val="0"/>
              </a:spcAft>
              <a:buSzPts val="1100"/>
              <a:buNone/>
            </a:pPr>
            <a:r>
              <a:rPr lang="en" sz="1200">
                <a:solidFill>
                  <a:schemeClr val="dk1"/>
                </a:solidFill>
              </a:rPr>
              <a:t>... while making him </a:t>
            </a:r>
            <a:r>
              <a:rPr b="1" i="1" lang="en" sz="1200">
                <a:solidFill>
                  <a:schemeClr val="dk1"/>
                </a:solidFill>
              </a:rPr>
              <a:t>forget all about the pain of paying.</a:t>
            </a:r>
            <a:endParaRPr b="1" i="1" sz="1200">
              <a:solidFill>
                <a:schemeClr val="dk1"/>
              </a:solidFill>
            </a:endParaRPr>
          </a:p>
          <a:p>
            <a:pPr indent="0" lvl="0" marL="0" rtl="0" algn="ctr">
              <a:lnSpc>
                <a:spcPct val="115000"/>
              </a:lnSpc>
              <a:spcBef>
                <a:spcPts val="0"/>
              </a:spcBef>
              <a:spcAft>
                <a:spcPts val="0"/>
              </a:spcAft>
              <a:buSzPts val="1100"/>
              <a:buNone/>
            </a:pPr>
            <a:r>
              <a:t/>
            </a:r>
            <a:endParaRPr b="1"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p:txBody>
      </p:sp>
      <p:pic>
        <p:nvPicPr>
          <p:cNvPr id="253" name="Google Shape;253;p35"/>
          <p:cNvPicPr preferRelativeResize="0"/>
          <p:nvPr/>
        </p:nvPicPr>
        <p:blipFill>
          <a:blip r:embed="rId3">
            <a:alphaModFix/>
          </a:blip>
          <a:stretch>
            <a:fillRect/>
          </a:stretch>
        </p:blipFill>
        <p:spPr>
          <a:xfrm>
            <a:off x="914400" y="6449250"/>
            <a:ext cx="5943600" cy="1857375"/>
          </a:xfrm>
          <a:prstGeom prst="rect">
            <a:avLst/>
          </a:prstGeom>
          <a:noFill/>
          <a:ln>
            <a:noFill/>
          </a:ln>
        </p:spPr>
      </p:pic>
      <p:sp>
        <p:nvSpPr>
          <p:cNvPr id="254" name="Google Shape;254;p35"/>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grpSp>
        <p:nvGrpSpPr>
          <p:cNvPr id="259" name="Google Shape;259;p36"/>
          <p:cNvGrpSpPr/>
          <p:nvPr/>
        </p:nvGrpSpPr>
        <p:grpSpPr>
          <a:xfrm>
            <a:off x="1245136" y="7325833"/>
            <a:ext cx="5282132" cy="2732574"/>
            <a:chOff x="341361" y="6411433"/>
            <a:chExt cx="5282132" cy="2732574"/>
          </a:xfrm>
        </p:grpSpPr>
        <p:sp>
          <p:nvSpPr>
            <p:cNvPr id="260" name="Google Shape;260;p36"/>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36"/>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2" name="Google Shape;262;p36"/>
          <p:cNvSpPr/>
          <p:nvPr/>
        </p:nvSpPr>
        <p:spPr>
          <a:xfrm>
            <a:off x="731520" y="3383280"/>
            <a:ext cx="6309300" cy="32919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263" name="Google Shape;263;p36"/>
          <p:cNvSpPr txBox="1"/>
          <p:nvPr>
            <p:ph type="title"/>
          </p:nvPr>
        </p:nvSpPr>
        <p:spPr>
          <a:xfrm>
            <a:off x="1463040" y="4735690"/>
            <a:ext cx="4660500" cy="1254300"/>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lt1"/>
              </a:buClr>
              <a:buSzPts val="2800"/>
              <a:buFont typeface="Open Sans SemiBold"/>
              <a:buNone/>
            </a:pPr>
            <a:r>
              <a:rPr b="1" lang="en" sz="2800">
                <a:solidFill>
                  <a:schemeClr val="lt1"/>
                </a:solidFill>
                <a:latin typeface="Open Sans SemiBold"/>
                <a:ea typeface="Open Sans SemiBold"/>
                <a:cs typeface="Open Sans SemiBold"/>
                <a:sym typeface="Open Sans SemiBold"/>
              </a:rPr>
              <a:t>6 Menu Pricing Methods: Erase </a:t>
            </a:r>
            <a:r>
              <a:rPr b="1" lang="en" sz="2800">
                <a:solidFill>
                  <a:schemeClr val="lt1"/>
                </a:solidFill>
                <a:latin typeface="Open Sans SemiBold"/>
                <a:ea typeface="Open Sans SemiBold"/>
                <a:cs typeface="Open Sans SemiBold"/>
                <a:sym typeface="Open Sans SemiBold"/>
              </a:rPr>
              <a:t>the Pain of Paying with Menu Psychology</a:t>
            </a:r>
            <a:endParaRPr b="1" i="0" sz="2800" u="none" cap="none" strike="noStrike">
              <a:solidFill>
                <a:schemeClr val="lt1"/>
              </a:solidFill>
              <a:latin typeface="Open Sans SemiBold"/>
              <a:ea typeface="Open Sans SemiBold"/>
              <a:cs typeface="Open Sans SemiBold"/>
              <a:sym typeface="Open Sans SemiBold"/>
            </a:endParaRPr>
          </a:p>
        </p:txBody>
      </p:sp>
      <p:sp>
        <p:nvSpPr>
          <p:cNvPr id="264" name="Google Shape;264;p36"/>
          <p:cNvSpPr txBox="1"/>
          <p:nvPr/>
        </p:nvSpPr>
        <p:spPr>
          <a:xfrm>
            <a:off x="1463040" y="3950021"/>
            <a:ext cx="3480600" cy="494700"/>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rgbClr val="F08B18"/>
              </a:buClr>
              <a:buSzPts val="2000"/>
              <a:buFont typeface="Open Sans"/>
              <a:buNone/>
            </a:pPr>
            <a:r>
              <a:rPr b="1" lang="en" sz="2000">
                <a:solidFill>
                  <a:srgbClr val="F08B18"/>
                </a:solidFill>
                <a:latin typeface="Open Sans"/>
                <a:ea typeface="Open Sans"/>
                <a:cs typeface="Open Sans"/>
                <a:sym typeface="Open Sans"/>
              </a:rPr>
              <a:t>PART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grpSp>
        <p:nvGrpSpPr>
          <p:cNvPr id="269" name="Google Shape;269;p37"/>
          <p:cNvGrpSpPr/>
          <p:nvPr/>
        </p:nvGrpSpPr>
        <p:grpSpPr>
          <a:xfrm>
            <a:off x="1245136" y="7325833"/>
            <a:ext cx="5282132" cy="2732574"/>
            <a:chOff x="341361" y="6411433"/>
            <a:chExt cx="5282132" cy="2732574"/>
          </a:xfrm>
        </p:grpSpPr>
        <p:sp>
          <p:nvSpPr>
            <p:cNvPr id="270" name="Google Shape;270;p37"/>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37"/>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2" name="Google Shape;272;p37"/>
          <p:cNvSpPr txBox="1"/>
          <p:nvPr/>
        </p:nvSpPr>
        <p:spPr>
          <a:xfrm>
            <a:off x="731520" y="959063"/>
            <a:ext cx="5778000" cy="7695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 sz="2200">
                <a:solidFill>
                  <a:srgbClr val="505153"/>
                </a:solidFill>
                <a:latin typeface="Open Sans SemiBold"/>
                <a:ea typeface="Open Sans SemiBold"/>
                <a:cs typeface="Open Sans SemiBold"/>
                <a:sym typeface="Open Sans SemiBold"/>
              </a:rPr>
              <a:t>Getting Into Your Client’s Head Using Psychological Tips</a:t>
            </a:r>
            <a:endParaRPr/>
          </a:p>
        </p:txBody>
      </p:sp>
      <p:cxnSp>
        <p:nvCxnSpPr>
          <p:cNvPr id="273" name="Google Shape;273;p37"/>
          <p:cNvCxnSpPr/>
          <p:nvPr/>
        </p:nvCxnSpPr>
        <p:spPr>
          <a:xfrm>
            <a:off x="731520" y="1847147"/>
            <a:ext cx="900000" cy="0"/>
          </a:xfrm>
          <a:prstGeom prst="straightConnector1">
            <a:avLst/>
          </a:prstGeom>
          <a:noFill/>
          <a:ln cap="flat" cmpd="sng" w="38100">
            <a:solidFill>
              <a:srgbClr val="F08B18"/>
            </a:solidFill>
            <a:prstDash val="solid"/>
            <a:miter lim="800000"/>
            <a:headEnd len="sm" w="sm" type="none"/>
            <a:tailEnd len="sm" w="sm" type="none"/>
          </a:ln>
        </p:spPr>
      </p:cxnSp>
      <p:sp>
        <p:nvSpPr>
          <p:cNvPr id="274" name="Google Shape;274;p37"/>
          <p:cNvSpPr txBox="1"/>
          <p:nvPr/>
        </p:nvSpPr>
        <p:spPr>
          <a:xfrm>
            <a:off x="731525" y="2386675"/>
            <a:ext cx="6306000" cy="6984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What came first, the chicken or the egg?</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an annoying and funny question at the same time, which sparks a never-ending controversy.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Yet, what nobody can actually deny is that you can’t have one without the other, right? There’s no chicken without the egg, and vice versa. So where am I heading with this analogy?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Well, similarly, when your clients order food from you, they want to order as much food as possible, yet they’re afraid of the horrid consequence: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rPr>
              <a:t>having to give away a lot of money from their paycheck to pay for their meal</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285750" marR="0" rtl="0" algn="l">
              <a:spcBef>
                <a:spcPts val="0"/>
              </a:spcBef>
              <a:spcAft>
                <a:spcPts val="0"/>
              </a:spcAft>
              <a:buNone/>
            </a:pPr>
            <a:r>
              <a:t/>
            </a:r>
            <a:endParaRPr>
              <a:solidFill>
                <a:schemeClr val="dk1"/>
              </a:solidFill>
              <a:latin typeface="Open Sans"/>
              <a:ea typeface="Open Sans"/>
              <a:cs typeface="Open Sans"/>
              <a:sym typeface="Open Sans"/>
            </a:endParaRPr>
          </a:p>
        </p:txBody>
      </p:sp>
      <p:pic>
        <p:nvPicPr>
          <p:cNvPr id="275" name="Google Shape;275;p37"/>
          <p:cNvPicPr preferRelativeResize="0"/>
          <p:nvPr/>
        </p:nvPicPr>
        <p:blipFill rotWithShape="1">
          <a:blip r:embed="rId3">
            <a:alphaModFix/>
          </a:blip>
          <a:srcRect b="1934" l="0" r="0" t="2763"/>
          <a:stretch/>
        </p:blipFill>
        <p:spPr>
          <a:xfrm>
            <a:off x="733200" y="2386662"/>
            <a:ext cx="6306001" cy="3855274"/>
          </a:xfrm>
          <a:prstGeom prst="rect">
            <a:avLst/>
          </a:prstGeom>
          <a:noFill/>
          <a:ln>
            <a:noFill/>
          </a:ln>
        </p:spPr>
      </p:pic>
      <p:sp>
        <p:nvSpPr>
          <p:cNvPr id="276" name="Google Shape;276;p37"/>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grpSp>
        <p:nvGrpSpPr>
          <p:cNvPr id="281" name="Google Shape;281;p38"/>
          <p:cNvGrpSpPr/>
          <p:nvPr/>
        </p:nvGrpSpPr>
        <p:grpSpPr>
          <a:xfrm>
            <a:off x="1245136" y="7325833"/>
            <a:ext cx="5282132" cy="2732574"/>
            <a:chOff x="341361" y="6411433"/>
            <a:chExt cx="5282132" cy="2732574"/>
          </a:xfrm>
        </p:grpSpPr>
        <p:sp>
          <p:nvSpPr>
            <p:cNvPr id="282" name="Google Shape;282;p38"/>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38"/>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4" name="Google Shape;284;p38"/>
          <p:cNvSpPr txBox="1"/>
          <p:nvPr/>
        </p:nvSpPr>
        <p:spPr>
          <a:xfrm>
            <a:off x="731525" y="1329200"/>
            <a:ext cx="6306000" cy="7776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rPr lang="en" sz="1200">
                <a:solidFill>
                  <a:schemeClr val="dk1"/>
                </a:solidFill>
              </a:rPr>
              <a:t>And nobody wants that, for sure.</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So then the following question arises: </a:t>
            </a:r>
            <a:r>
              <a:rPr b="1" lang="en" sz="1200">
                <a:solidFill>
                  <a:schemeClr val="dk1"/>
                </a:solidFill>
              </a:rPr>
              <a:t>how can you get them to order more food from you without thinking about the price?</a:t>
            </a:r>
            <a:endParaRPr b="1"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Hmmm... What to do, what to do?</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Well, that’s where the power of </a:t>
            </a:r>
            <a:r>
              <a:rPr b="1" lang="en" sz="1200">
                <a:solidFill>
                  <a:schemeClr val="dk1"/>
                </a:solidFill>
              </a:rPr>
              <a:t>menu engineering</a:t>
            </a:r>
            <a:r>
              <a:rPr lang="en" sz="1200">
                <a:solidFill>
                  <a:schemeClr val="dk1"/>
                </a:solidFill>
              </a:rPr>
              <a:t> comes into play and saves the day, yet once again.</a:t>
            </a:r>
            <a:endParaRPr sz="1200">
              <a:solidFill>
                <a:schemeClr val="dk1"/>
              </a:solidFill>
            </a:endParaRPr>
          </a:p>
          <a:p>
            <a:pPr indent="0" lvl="0" marL="0" rtl="0" algn="l">
              <a:lnSpc>
                <a:spcPct val="115000"/>
              </a:lnSpc>
              <a:spcBef>
                <a:spcPts val="0"/>
              </a:spcBef>
              <a:spcAft>
                <a:spcPts val="0"/>
              </a:spcAft>
              <a:buNone/>
            </a:pPr>
            <a:r>
              <a:t/>
            </a:r>
            <a:endParaRPr sz="1200">
              <a:solidFill>
                <a:srgbClr val="333333"/>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None/>
            </a:pPr>
            <a:r>
              <a:rPr lang="en" sz="1200">
                <a:solidFill>
                  <a:schemeClr val="dk1"/>
                </a:solidFill>
              </a:rPr>
              <a:t>See, marketers didn’t just use secret psychological tricks to persuade more of their clients into buying more food. They’ve also done it to </a:t>
            </a:r>
            <a:r>
              <a:rPr b="1" lang="en" sz="1200">
                <a:solidFill>
                  <a:schemeClr val="dk1"/>
                </a:solidFill>
              </a:rPr>
              <a:t>alleviate their clients’ existing pain of paying.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This type of fear can actually be traced back to one of the primary needs of the human being: </a:t>
            </a:r>
            <a:r>
              <a:rPr b="1" lang="en" sz="1200">
                <a:solidFill>
                  <a:schemeClr val="dk1"/>
                </a:solidFill>
              </a:rPr>
              <a:t>the fear of loss</a:t>
            </a:r>
            <a:r>
              <a:rPr lang="en" sz="1200">
                <a:solidFill>
                  <a:schemeClr val="dk1"/>
                </a:solidFill>
              </a:rPr>
              <a:t> (an innate, primary need).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rgbClr val="333333"/>
                </a:solidFill>
              </a:rPr>
              <a:t>The fear of losing their money is what makes them tick and pushes them towards taking some sort of action. However, in 99.9% of the cases, it’s NOT the one that you want them to.</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rPr b="1" lang="en" sz="1200">
                <a:solidFill>
                  <a:srgbClr val="333333"/>
                </a:solidFill>
              </a:rPr>
              <a:t>The fear of overpaying can actually make your customers hit the brakes and curb their desire of eating overpriced foods or ordering multiple dishes.</a:t>
            </a:r>
            <a:endParaRPr b="1" sz="1200">
              <a:solidFill>
                <a:srgbClr val="333333"/>
              </a:solidFill>
            </a:endParaRPr>
          </a:p>
          <a:p>
            <a:pPr indent="0" lvl="0" marL="0" rtl="0" algn="l">
              <a:lnSpc>
                <a:spcPct val="115000"/>
              </a:lnSpc>
              <a:spcBef>
                <a:spcPts val="0"/>
              </a:spcBef>
              <a:spcAft>
                <a:spcPts val="0"/>
              </a:spcAft>
              <a:buNone/>
            </a:pPr>
            <a:r>
              <a:t/>
            </a:r>
            <a:endParaRPr b="1" sz="1200">
              <a:solidFill>
                <a:srgbClr val="333333"/>
              </a:solidFill>
            </a:endParaRPr>
          </a:p>
          <a:p>
            <a:pPr indent="0" lvl="0" marL="0" rtl="0" algn="l">
              <a:lnSpc>
                <a:spcPct val="115000"/>
              </a:lnSpc>
              <a:spcBef>
                <a:spcPts val="0"/>
              </a:spcBef>
              <a:spcAft>
                <a:spcPts val="0"/>
              </a:spcAft>
              <a:buNone/>
            </a:pPr>
            <a:r>
              <a:rPr lang="en" sz="1200">
                <a:solidFill>
                  <a:srgbClr val="333333"/>
                </a:solidFill>
              </a:rPr>
              <a:t>And this fear is quite possibly YOUR clients’ </a:t>
            </a:r>
            <a:r>
              <a:rPr b="1" lang="en" sz="1200">
                <a:solidFill>
                  <a:srgbClr val="333333"/>
                </a:solidFill>
              </a:rPr>
              <a:t>biggest pain point</a:t>
            </a:r>
            <a:r>
              <a:rPr lang="en" sz="1200">
                <a:solidFill>
                  <a:srgbClr val="333333"/>
                </a:solidFill>
              </a:rPr>
              <a:t> when ordering food online or dining out.</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rPr lang="en" sz="1200">
                <a:solidFill>
                  <a:srgbClr val="333333"/>
                </a:solidFill>
              </a:rPr>
              <a:t>So what you need to be doing is actually make them think: “</a:t>
            </a:r>
            <a:r>
              <a:rPr i="1" lang="en" sz="1200">
                <a:solidFill>
                  <a:srgbClr val="333333"/>
                </a:solidFill>
              </a:rPr>
              <a:t>Wallet? What wallet?</a:t>
            </a:r>
            <a:r>
              <a:rPr lang="en" sz="1200">
                <a:solidFill>
                  <a:srgbClr val="333333"/>
                </a:solidFill>
              </a:rPr>
              <a:t>”</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rPr lang="en" sz="1200">
                <a:solidFill>
                  <a:srgbClr val="333333"/>
                </a:solidFill>
              </a:rPr>
              <a:t>But how can you do that?</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rPr lang="en" sz="1200">
                <a:solidFill>
                  <a:srgbClr val="333333"/>
                </a:solidFill>
              </a:rPr>
              <a:t>The solution? </a:t>
            </a:r>
            <a:r>
              <a:rPr b="1" i="1" lang="en" sz="1200">
                <a:solidFill>
                  <a:srgbClr val="333333"/>
                </a:solidFill>
              </a:rPr>
              <a:t>Counteract their fear of losing money</a:t>
            </a:r>
            <a:r>
              <a:rPr lang="en" sz="1200">
                <a:solidFill>
                  <a:srgbClr val="333333"/>
                </a:solidFill>
              </a:rPr>
              <a:t> and appeal to their</a:t>
            </a:r>
            <a:r>
              <a:rPr b="1" lang="en" sz="1200">
                <a:solidFill>
                  <a:srgbClr val="333333"/>
                </a:solidFill>
              </a:rPr>
              <a:t> wish to acquire bargains</a:t>
            </a:r>
            <a:r>
              <a:rPr lang="en" sz="1200">
                <a:solidFill>
                  <a:srgbClr val="333333"/>
                </a:solidFill>
              </a:rPr>
              <a:t> (the learned or secondary need)... </a:t>
            </a:r>
            <a:r>
              <a:rPr b="1" lang="en" sz="1200">
                <a:solidFill>
                  <a:srgbClr val="333333"/>
                </a:solidFill>
              </a:rPr>
              <a:t>since everyone likes a good deal.</a:t>
            </a:r>
            <a:endParaRPr b="1"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rPr lang="en" sz="1200">
                <a:solidFill>
                  <a:srgbClr val="333333"/>
                </a:solidFill>
              </a:rPr>
              <a:t>So it's pretty much like swapping the smoking addiction with the sugar addiction.</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rPr lang="en" sz="1200">
                <a:solidFill>
                  <a:srgbClr val="333333"/>
                </a:solidFill>
              </a:rPr>
              <a:t>But you're probably wondering how exactly you can do that.</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
        <p:nvSpPr>
          <p:cNvPr id="285" name="Google Shape;285;p38"/>
          <p:cNvSpPr txBox="1"/>
          <p:nvPr/>
        </p:nvSpPr>
        <p:spPr>
          <a:xfrm>
            <a:off x="1245125" y="6085825"/>
            <a:ext cx="5690100" cy="11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200">
              <a:solidFill>
                <a:schemeClr val="dk1"/>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p:txBody>
      </p:sp>
      <p:sp>
        <p:nvSpPr>
          <p:cNvPr id="286" name="Google Shape;286;p38"/>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grpSp>
        <p:nvGrpSpPr>
          <p:cNvPr id="291" name="Google Shape;291;p39"/>
          <p:cNvGrpSpPr/>
          <p:nvPr/>
        </p:nvGrpSpPr>
        <p:grpSpPr>
          <a:xfrm>
            <a:off x="1245136" y="7325833"/>
            <a:ext cx="5282132" cy="2732574"/>
            <a:chOff x="341361" y="6411433"/>
            <a:chExt cx="5282132" cy="2732574"/>
          </a:xfrm>
        </p:grpSpPr>
        <p:sp>
          <p:nvSpPr>
            <p:cNvPr id="292" name="Google Shape;292;p39"/>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39"/>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4" name="Google Shape;294;p39"/>
          <p:cNvSpPr txBox="1"/>
          <p:nvPr/>
        </p:nvSpPr>
        <p:spPr>
          <a:xfrm>
            <a:off x="731525" y="1081638"/>
            <a:ext cx="6306000" cy="80244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rPr lang="en" sz="1200">
                <a:solidFill>
                  <a:srgbClr val="333333"/>
                </a:solidFill>
              </a:rPr>
              <a:t>Here's the </a:t>
            </a:r>
            <a:r>
              <a:rPr b="1" lang="en" sz="1200">
                <a:solidFill>
                  <a:srgbClr val="333333"/>
                </a:solidFill>
              </a:rPr>
              <a:t>step-by-step course of action that you should engage in:</a:t>
            </a:r>
            <a:endParaRPr b="1"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Customers assess the fairness of your food prices </a:t>
            </a:r>
            <a:r>
              <a:rPr i="1" lang="en" sz="1200">
                <a:solidFill>
                  <a:schemeClr val="dk1"/>
                </a:solidFill>
              </a:rPr>
              <a:t>all the time</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And if they perceive your product as being too expensive (or too low, for that matter), then that will greatly influence the size of their order. And that will plummet your sales.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Right now, you may be wondering: </a:t>
            </a:r>
            <a:r>
              <a:rPr i="1" lang="en" sz="1200">
                <a:solidFill>
                  <a:schemeClr val="dk1"/>
                </a:solidFill>
              </a:rPr>
              <a:t>Ok, so, what should I do? </a:t>
            </a:r>
            <a:endParaRPr i="1"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Well, the answer is simple, really. To save your restaurant sales from taking a serious hit, you should tell people</a:t>
            </a:r>
            <a:r>
              <a:rPr b="1" lang="en" sz="1200">
                <a:solidFill>
                  <a:schemeClr val="dk1"/>
                </a:solidFill>
              </a:rPr>
              <a:t> why </a:t>
            </a:r>
            <a:r>
              <a:rPr lang="en" sz="1200">
                <a:solidFill>
                  <a:schemeClr val="dk1"/>
                </a:solidFill>
              </a:rPr>
              <a:t>your prices are too low or too expensive.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So, for example if you need to charge more because you’re using organic products, say so.</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Customers perceive your more expensive prices to be </a:t>
            </a:r>
            <a:r>
              <a:rPr b="1" lang="en" sz="1200">
                <a:solidFill>
                  <a:schemeClr val="dk1"/>
                </a:solidFill>
              </a:rPr>
              <a:t>fair</a:t>
            </a:r>
            <a:r>
              <a:rPr lang="en" sz="1200">
                <a:solidFill>
                  <a:schemeClr val="dk1"/>
                </a:solidFill>
              </a:rPr>
              <a:t> when they know about the </a:t>
            </a:r>
            <a:r>
              <a:rPr lang="en" sz="1200" u="sng">
                <a:solidFill>
                  <a:schemeClr val="dk1"/>
                </a:solidFill>
              </a:rPr>
              <a:t>cost of materials</a:t>
            </a:r>
            <a:r>
              <a:rPr lang="en" sz="1200">
                <a:solidFill>
                  <a:schemeClr val="dk1"/>
                </a:solidFill>
              </a:rPr>
              <a:t>. This is known as cost-based pricing.</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market study conducted by </a:t>
            </a:r>
            <a:r>
              <a:rPr b="1" lang="en" sz="1200">
                <a:solidFill>
                  <a:schemeClr val="dk1"/>
                </a:solidFill>
              </a:rPr>
              <a:t>in </a:t>
            </a:r>
            <a:r>
              <a:rPr lang="en" sz="1200">
                <a:solidFill>
                  <a:schemeClr val="dk1"/>
                </a:solidFill>
              </a:rPr>
              <a:t>2004 reveals that:</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p:txBody>
      </p:sp>
      <p:sp>
        <p:nvSpPr>
          <p:cNvPr id="295" name="Google Shape;295;p39"/>
          <p:cNvSpPr/>
          <p:nvPr/>
        </p:nvSpPr>
        <p:spPr>
          <a:xfrm>
            <a:off x="731525" y="381465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296" name="Google Shape;296;p39"/>
          <p:cNvSpPr txBox="1"/>
          <p:nvPr/>
        </p:nvSpPr>
        <p:spPr>
          <a:xfrm>
            <a:off x="1245125" y="4409425"/>
            <a:ext cx="5690100" cy="11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rPr b="1" lang="en" sz="1800">
                <a:solidFill>
                  <a:srgbClr val="F08B18"/>
                </a:solidFill>
              </a:rPr>
              <a:t>Restaurant Menu Pricing Method #1:</a:t>
            </a:r>
            <a:r>
              <a:rPr b="1" lang="en" sz="1800">
                <a:solidFill>
                  <a:schemeClr val="dk1"/>
                </a:solidFill>
              </a:rPr>
              <a:t> </a:t>
            </a:r>
            <a:endParaRPr b="1" sz="1800">
              <a:solidFill>
                <a:schemeClr val="dk1"/>
              </a:solidFill>
            </a:endParaRPr>
          </a:p>
          <a:p>
            <a:pPr indent="0" lvl="0" marL="0" rtl="0" algn="l">
              <a:lnSpc>
                <a:spcPct val="115000"/>
              </a:lnSpc>
              <a:spcBef>
                <a:spcPts val="0"/>
              </a:spcBef>
              <a:spcAft>
                <a:spcPts val="0"/>
              </a:spcAft>
              <a:buSzPts val="1100"/>
              <a:buNone/>
            </a:pPr>
            <a:r>
              <a:rPr b="1" lang="en" sz="1800">
                <a:solidFill>
                  <a:srgbClr val="FFFFFF"/>
                </a:solidFill>
              </a:rPr>
              <a:t>Highlight the Inherent Price of Your Food</a:t>
            </a:r>
            <a:endParaRPr b="1" sz="1200">
              <a:solidFill>
                <a:schemeClr val="dk1"/>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p:txBody>
      </p:sp>
      <p:sp>
        <p:nvSpPr>
          <p:cNvPr id="297" name="Google Shape;297;p39"/>
          <p:cNvSpPr/>
          <p:nvPr/>
        </p:nvSpPr>
        <p:spPr>
          <a:xfrm>
            <a:off x="735400" y="7116325"/>
            <a:ext cx="6309300" cy="22542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 </a:t>
            </a:r>
            <a:endParaRPr/>
          </a:p>
        </p:txBody>
      </p:sp>
      <p:sp>
        <p:nvSpPr>
          <p:cNvPr id="298" name="Google Shape;298;p39"/>
          <p:cNvSpPr txBox="1"/>
          <p:nvPr/>
        </p:nvSpPr>
        <p:spPr>
          <a:xfrm>
            <a:off x="2559250" y="7435797"/>
            <a:ext cx="3956100" cy="164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
                <a:solidFill>
                  <a:srgbClr val="FFFFFF"/>
                </a:solidFill>
                <a:latin typeface="Open Sans"/>
                <a:ea typeface="Open Sans"/>
                <a:cs typeface="Open Sans"/>
                <a:sym typeface="Open Sans"/>
              </a:rPr>
              <a:t>“</a:t>
            </a:r>
            <a:r>
              <a:rPr i="1" lang="en">
                <a:solidFill>
                  <a:srgbClr val="FFFFFF"/>
                </a:solidFill>
                <a:latin typeface="Open Sans"/>
                <a:ea typeface="Open Sans"/>
                <a:cs typeface="Open Sans"/>
                <a:sym typeface="Open Sans"/>
              </a:rPr>
              <a:t>…consumers have little knowledge of a seller’s actual costs and profit margins…Therefore, sellers’ making the relevant cost and quality information transparent helps.”</a:t>
            </a:r>
            <a:r>
              <a:rPr lang="en">
                <a:solidFill>
                  <a:srgbClr val="FFFFFF"/>
                </a:solidFill>
                <a:latin typeface="Open Sans"/>
                <a:ea typeface="Open Sans"/>
                <a:cs typeface="Open Sans"/>
                <a:sym typeface="Open Sans"/>
              </a:rPr>
              <a:t>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i="1" lang="en">
                <a:solidFill>
                  <a:srgbClr val="FFFFFF"/>
                </a:solidFill>
                <a:latin typeface="Open Sans"/>
                <a:ea typeface="Open Sans"/>
                <a:cs typeface="Open Sans"/>
                <a:sym typeface="Open Sans"/>
              </a:rPr>
              <a:t>( Xia, Monroe &amp; Cox)</a:t>
            </a:r>
            <a:endParaRPr b="1">
              <a:solidFill>
                <a:srgbClr val="FFFFFF"/>
              </a:solidFill>
              <a:latin typeface="Open Sans"/>
              <a:ea typeface="Open Sans"/>
              <a:cs typeface="Open Sans"/>
              <a:sym typeface="Open Sans"/>
            </a:endParaRPr>
          </a:p>
          <a:p>
            <a:pPr indent="0" lvl="0" marL="0" marR="0" rtl="0" algn="l">
              <a:spcBef>
                <a:spcPts val="0"/>
              </a:spcBef>
              <a:spcAft>
                <a:spcPts val="0"/>
              </a:spcAft>
              <a:buNone/>
            </a:pPr>
            <a:r>
              <a:t/>
            </a:r>
            <a:endParaRPr i="1" sz="1600">
              <a:solidFill>
                <a:srgbClr val="FFFFFF"/>
              </a:solidFill>
              <a:latin typeface="Open Sans"/>
              <a:ea typeface="Open Sans"/>
              <a:cs typeface="Open Sans"/>
              <a:sym typeface="Open Sans"/>
            </a:endParaRPr>
          </a:p>
        </p:txBody>
      </p:sp>
      <p:sp>
        <p:nvSpPr>
          <p:cNvPr id="299" name="Google Shape;299;p39"/>
          <p:cNvSpPr/>
          <p:nvPr/>
        </p:nvSpPr>
        <p:spPr>
          <a:xfrm>
            <a:off x="1463040" y="7772400"/>
            <a:ext cx="864000" cy="864000"/>
          </a:xfrm>
          <a:prstGeom prst="ellipse">
            <a:avLst/>
          </a:prstGeom>
          <a:solidFill>
            <a:srgbClr val="FFFFFF">
              <a:alpha val="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0" name="Google Shape;300;p39"/>
          <p:cNvSpPr txBox="1"/>
          <p:nvPr/>
        </p:nvSpPr>
        <p:spPr>
          <a:xfrm>
            <a:off x="1535053" y="7751607"/>
            <a:ext cx="567600" cy="1323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8000">
                <a:solidFill>
                  <a:srgbClr val="FFFFFF"/>
                </a:solidFill>
                <a:latin typeface="Arial"/>
                <a:ea typeface="Arial"/>
                <a:cs typeface="Arial"/>
                <a:sym typeface="Arial"/>
              </a:rPr>
              <a:t>“</a:t>
            </a:r>
            <a:endParaRPr b="1" sz="8000">
              <a:solidFill>
                <a:srgbClr val="FFFFFF"/>
              </a:solidFill>
              <a:latin typeface="Arial"/>
              <a:ea typeface="Arial"/>
              <a:cs typeface="Arial"/>
              <a:sym typeface="Arial"/>
            </a:endParaRPr>
          </a:p>
        </p:txBody>
      </p:sp>
      <p:sp>
        <p:nvSpPr>
          <p:cNvPr id="301" name="Google Shape;301;p39"/>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grpSp>
        <p:nvGrpSpPr>
          <p:cNvPr id="306" name="Google Shape;306;p40"/>
          <p:cNvGrpSpPr/>
          <p:nvPr/>
        </p:nvGrpSpPr>
        <p:grpSpPr>
          <a:xfrm>
            <a:off x="1245136" y="7325833"/>
            <a:ext cx="5282132" cy="2732574"/>
            <a:chOff x="341361" y="6411433"/>
            <a:chExt cx="5282132" cy="2732574"/>
          </a:xfrm>
        </p:grpSpPr>
        <p:sp>
          <p:nvSpPr>
            <p:cNvPr id="307" name="Google Shape;307;p40"/>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40"/>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9" name="Google Shape;309;p40"/>
          <p:cNvSpPr txBox="1"/>
          <p:nvPr/>
        </p:nvSpPr>
        <p:spPr>
          <a:xfrm>
            <a:off x="731525" y="1329200"/>
            <a:ext cx="6306000" cy="7776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rPr lang="en" sz="1200">
                <a:solidFill>
                  <a:schemeClr val="dk1"/>
                </a:solidFill>
              </a:rPr>
              <a:t>So being honest and transparent about your cost of materials helps.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marR="0" rtl="0" algn="ctr">
              <a:lnSpc>
                <a:spcPct val="115000"/>
              </a:lnSpc>
              <a:spcBef>
                <a:spcPts val="0"/>
              </a:spcBef>
              <a:spcAft>
                <a:spcPts val="0"/>
              </a:spcAft>
              <a:buNone/>
            </a:pPr>
            <a:r>
              <a:rPr b="1" lang="en" sz="1200"/>
              <a:t>Restaurant Menu Pricing Methods #1: </a:t>
            </a:r>
            <a:endParaRPr b="1" sz="1200"/>
          </a:p>
          <a:p>
            <a:pPr indent="0" lvl="0" marL="0" marR="0" rtl="0" algn="ctr">
              <a:lnSpc>
                <a:spcPct val="115000"/>
              </a:lnSpc>
              <a:spcBef>
                <a:spcPts val="0"/>
              </a:spcBef>
              <a:spcAft>
                <a:spcPts val="0"/>
              </a:spcAft>
              <a:buClr>
                <a:srgbClr val="000000"/>
              </a:buClr>
              <a:buSzPts val="1100"/>
              <a:buFont typeface="Arial"/>
              <a:buNone/>
            </a:pPr>
            <a:r>
              <a:rPr b="1" lang="en" sz="1200"/>
              <a:t>Highlight the Inherent Price of Your Food</a:t>
            </a:r>
            <a:endParaRPr b="1" sz="1200"/>
          </a:p>
        </p:txBody>
      </p:sp>
      <p:sp>
        <p:nvSpPr>
          <p:cNvPr id="310" name="Google Shape;310;p40"/>
          <p:cNvSpPr txBox="1"/>
          <p:nvPr/>
        </p:nvSpPr>
        <p:spPr>
          <a:xfrm>
            <a:off x="1297950" y="7339800"/>
            <a:ext cx="5690100" cy="11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800">
              <a:solidFill>
                <a:schemeClr val="dk1"/>
              </a:solidFill>
            </a:endParaRPr>
          </a:p>
          <a:p>
            <a:pPr indent="0" lvl="0" marL="0" rtl="0" algn="l">
              <a:lnSpc>
                <a:spcPct val="115000"/>
              </a:lnSpc>
              <a:spcBef>
                <a:spcPts val="0"/>
              </a:spcBef>
              <a:spcAft>
                <a:spcPts val="0"/>
              </a:spcAft>
              <a:buSzPts val="1100"/>
              <a:buNone/>
            </a:pPr>
            <a:r>
              <a:rPr b="1" lang="en" sz="1800">
                <a:solidFill>
                  <a:srgbClr val="FFFFFF"/>
                </a:solidFill>
              </a:rPr>
              <a:t>Highlight the Inherent Price of Your Food</a:t>
            </a:r>
            <a:endParaRPr b="1" sz="1200">
              <a:solidFill>
                <a:schemeClr val="dk1"/>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p:txBody>
      </p:sp>
      <p:pic>
        <p:nvPicPr>
          <p:cNvPr id="311" name="Google Shape;311;p40"/>
          <p:cNvPicPr preferRelativeResize="0"/>
          <p:nvPr/>
        </p:nvPicPr>
        <p:blipFill>
          <a:blip r:embed="rId3">
            <a:alphaModFix/>
          </a:blip>
          <a:stretch>
            <a:fillRect/>
          </a:stretch>
        </p:blipFill>
        <p:spPr>
          <a:xfrm>
            <a:off x="912725" y="3238563"/>
            <a:ext cx="5943600" cy="1990725"/>
          </a:xfrm>
          <a:prstGeom prst="rect">
            <a:avLst/>
          </a:prstGeom>
          <a:noFill/>
          <a:ln>
            <a:noFill/>
          </a:ln>
        </p:spPr>
      </p:pic>
      <p:sp>
        <p:nvSpPr>
          <p:cNvPr id="312" name="Google Shape;312;p40"/>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grpSp>
        <p:nvGrpSpPr>
          <p:cNvPr id="317" name="Google Shape;317;p41"/>
          <p:cNvGrpSpPr/>
          <p:nvPr/>
        </p:nvGrpSpPr>
        <p:grpSpPr>
          <a:xfrm>
            <a:off x="1245136" y="7325833"/>
            <a:ext cx="5282132" cy="2732574"/>
            <a:chOff x="341361" y="6411433"/>
            <a:chExt cx="5282132" cy="2732574"/>
          </a:xfrm>
        </p:grpSpPr>
        <p:sp>
          <p:nvSpPr>
            <p:cNvPr id="318" name="Google Shape;318;p41"/>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41"/>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0" name="Google Shape;320;p41"/>
          <p:cNvSpPr/>
          <p:nvPr/>
        </p:nvSpPr>
        <p:spPr>
          <a:xfrm>
            <a:off x="731525" y="114765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rPr>
              <a:t> </a:t>
            </a:r>
            <a:endParaRPr b="1" sz="1800">
              <a:solidFill>
                <a:srgbClr val="FFFFFF"/>
              </a:solidFill>
            </a:endParaRPr>
          </a:p>
        </p:txBody>
      </p:sp>
      <p:sp>
        <p:nvSpPr>
          <p:cNvPr id="321" name="Google Shape;321;p41"/>
          <p:cNvSpPr txBox="1"/>
          <p:nvPr/>
        </p:nvSpPr>
        <p:spPr>
          <a:xfrm>
            <a:off x="1245125" y="1427550"/>
            <a:ext cx="5690100" cy="142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08B18"/>
                </a:solidFill>
              </a:rPr>
              <a:t>Restaurant Menu Pricing Method #2: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FFFFF"/>
                </a:solidFill>
              </a:rPr>
              <a:t>Choose Price Numbers Which Have Fewer Syllables</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p:txBody>
      </p:sp>
      <p:sp>
        <p:nvSpPr>
          <p:cNvPr id="322" name="Google Shape;322;p41"/>
          <p:cNvSpPr txBox="1"/>
          <p:nvPr/>
        </p:nvSpPr>
        <p:spPr>
          <a:xfrm>
            <a:off x="731525" y="2934800"/>
            <a:ext cx="6306000" cy="6288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Coulter, Choi, and Monroe (2012) published a study in the </a:t>
            </a:r>
            <a:r>
              <a:rPr i="1" lang="en" sz="1200">
                <a:solidFill>
                  <a:schemeClr val="dk1"/>
                </a:solidFill>
              </a:rPr>
              <a:t>Journal of Consumer Psychology </a:t>
            </a:r>
            <a:r>
              <a:rPr lang="en" sz="1200">
                <a:solidFill>
                  <a:schemeClr val="dk1"/>
                </a:solidFill>
              </a:rPr>
              <a:t>revealing that the </a:t>
            </a:r>
            <a:r>
              <a:rPr b="1" lang="en" sz="1200">
                <a:solidFill>
                  <a:schemeClr val="dk1"/>
                </a:solidFill>
              </a:rPr>
              <a:t>auditory version</a:t>
            </a:r>
            <a:r>
              <a:rPr lang="en" sz="1200">
                <a:solidFill>
                  <a:schemeClr val="dk1"/>
                </a:solidFill>
              </a:rPr>
              <a:t> </a:t>
            </a:r>
            <a:r>
              <a:rPr b="1" lang="en" sz="1200">
                <a:solidFill>
                  <a:schemeClr val="dk1"/>
                </a:solidFill>
              </a:rPr>
              <a:t>of your price influences price appreciation.</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has to do with a little concept called </a:t>
            </a:r>
            <a:r>
              <a:rPr b="1" lang="en" sz="1200">
                <a:solidFill>
                  <a:schemeClr val="dk1"/>
                </a:solidFill>
              </a:rPr>
              <a:t>price magnitude perception</a:t>
            </a:r>
            <a:r>
              <a:rPr lang="en" sz="1200">
                <a:solidFill>
                  <a:schemeClr val="dk1"/>
                </a:solidFill>
              </a:rPr>
              <a:t>, which states that there is a strong link between</a:t>
            </a:r>
            <a:r>
              <a:rPr b="1" lang="en" sz="1200">
                <a:solidFill>
                  <a:schemeClr val="dk1"/>
                </a:solidFill>
              </a:rPr>
              <a:t> </a:t>
            </a:r>
            <a:r>
              <a:rPr lang="en" sz="1200">
                <a:solidFill>
                  <a:schemeClr val="dk1"/>
                </a:solidFill>
              </a:rPr>
              <a:t>between syllabic length and numerical magnitude.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a:t>
            </a:r>
            <a:r>
              <a:rPr b="1" lang="en" sz="1200">
                <a:solidFill>
                  <a:schemeClr val="dk1"/>
                </a:solidFill>
              </a:rPr>
              <a:t>more spoken sounds</a:t>
            </a:r>
            <a:r>
              <a:rPr lang="en" sz="1200">
                <a:solidFill>
                  <a:schemeClr val="dk1"/>
                </a:solidFill>
              </a:rPr>
              <a:t> a price number has,</a:t>
            </a:r>
            <a:r>
              <a:rPr b="1" lang="en" sz="1200">
                <a:solidFill>
                  <a:schemeClr val="dk1"/>
                </a:solidFill>
              </a:rPr>
              <a:t> the</a:t>
            </a:r>
            <a:r>
              <a:rPr b="1" i="1" lang="en" sz="1200">
                <a:solidFill>
                  <a:schemeClr val="dk1"/>
                </a:solidFill>
              </a:rPr>
              <a:t> bigger</a:t>
            </a:r>
            <a:r>
              <a:rPr b="1" lang="en" sz="1200">
                <a:solidFill>
                  <a:schemeClr val="dk1"/>
                </a:solidFill>
              </a:rPr>
              <a:t> the price perceived</a:t>
            </a:r>
            <a:r>
              <a:rPr lang="en" sz="1200">
                <a:solidFill>
                  <a:schemeClr val="dk1"/>
                </a:solidFill>
              </a:rPr>
              <a:t> by your customers.</a:t>
            </a:r>
            <a:endParaRPr sz="1200">
              <a:solidFill>
                <a:schemeClr val="dk1"/>
              </a:solidFill>
            </a:endParaRPr>
          </a:p>
          <a:p>
            <a:pPr indent="0" lvl="0" marL="0" marR="0" rtl="0" algn="l">
              <a:spcBef>
                <a:spcPts val="0"/>
              </a:spcBef>
              <a:spcAft>
                <a:spcPts val="0"/>
              </a:spcAft>
              <a:buClr>
                <a:srgbClr val="000000"/>
              </a:buClr>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Here’s why: the more syllables a number has, </a:t>
            </a:r>
            <a:r>
              <a:rPr b="1" lang="en" sz="1200">
                <a:solidFill>
                  <a:schemeClr val="dk1"/>
                </a:solidFill>
              </a:rPr>
              <a:t>the more mental resources we have to allocate to process that number.</a:t>
            </a:r>
            <a:r>
              <a:rPr lang="en" sz="1200">
                <a:solidFill>
                  <a:schemeClr val="dk1"/>
                </a:solidFill>
              </a:rPr>
              <a:t> And so, we falsely attribute it a bigger magnitude.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However, on the other hand, your customers use less mental resources and perceive prices to be smaller when the numbers they see on the menu in front of them have less syllables.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0" marR="0" rtl="0" algn="l">
              <a:spcBef>
                <a:spcPts val="0"/>
              </a:spcBef>
              <a:spcAft>
                <a:spcPts val="0"/>
              </a:spcAft>
              <a:buClr>
                <a:srgbClr val="000000"/>
              </a:buClr>
              <a:buFont typeface="Arial"/>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a:t>Menu Engineering Tactic #2: </a:t>
            </a:r>
            <a:endParaRPr b="1" sz="1200"/>
          </a:p>
          <a:p>
            <a:pPr indent="0" lvl="0" marL="0" rtl="0" algn="ctr">
              <a:lnSpc>
                <a:spcPct val="115000"/>
              </a:lnSpc>
              <a:spcBef>
                <a:spcPts val="0"/>
              </a:spcBef>
              <a:spcAft>
                <a:spcPts val="0"/>
              </a:spcAft>
              <a:buClr>
                <a:schemeClr val="dk1"/>
              </a:buClr>
              <a:buSzPts val="1100"/>
              <a:buFont typeface="Arial"/>
              <a:buNone/>
            </a:pPr>
            <a:r>
              <a:rPr b="1" lang="en" sz="1200"/>
              <a:t>Choose Price Numbers Which Have Fewer Syllables</a:t>
            </a:r>
            <a:endParaRPr b="1" sz="1200"/>
          </a:p>
        </p:txBody>
      </p:sp>
      <p:pic>
        <p:nvPicPr>
          <p:cNvPr id="323" name="Google Shape;323;p41"/>
          <p:cNvPicPr preferRelativeResize="0"/>
          <p:nvPr/>
        </p:nvPicPr>
        <p:blipFill>
          <a:blip r:embed="rId3">
            <a:alphaModFix/>
          </a:blip>
          <a:stretch>
            <a:fillRect/>
          </a:stretch>
        </p:blipFill>
        <p:spPr>
          <a:xfrm>
            <a:off x="861575" y="7179075"/>
            <a:ext cx="5943600" cy="1552575"/>
          </a:xfrm>
          <a:prstGeom prst="rect">
            <a:avLst/>
          </a:prstGeom>
          <a:noFill/>
          <a:ln>
            <a:noFill/>
          </a:ln>
        </p:spPr>
      </p:pic>
      <p:sp>
        <p:nvSpPr>
          <p:cNvPr id="324" name="Google Shape;324;p41"/>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grpSp>
        <p:nvGrpSpPr>
          <p:cNvPr id="329" name="Google Shape;329;p42"/>
          <p:cNvGrpSpPr/>
          <p:nvPr/>
        </p:nvGrpSpPr>
        <p:grpSpPr>
          <a:xfrm>
            <a:off x="1245136" y="7325833"/>
            <a:ext cx="5282132" cy="2732574"/>
            <a:chOff x="341361" y="6411433"/>
            <a:chExt cx="5282132" cy="2732574"/>
          </a:xfrm>
        </p:grpSpPr>
        <p:sp>
          <p:nvSpPr>
            <p:cNvPr id="330" name="Google Shape;330;p42"/>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42"/>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2" name="Google Shape;332;p42"/>
          <p:cNvSpPr/>
          <p:nvPr/>
        </p:nvSpPr>
        <p:spPr>
          <a:xfrm>
            <a:off x="731525" y="114765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rPr>
              <a:t> </a:t>
            </a:r>
            <a:endParaRPr b="1" sz="1800">
              <a:solidFill>
                <a:srgbClr val="FFFFFF"/>
              </a:solidFill>
            </a:endParaRPr>
          </a:p>
        </p:txBody>
      </p:sp>
      <p:sp>
        <p:nvSpPr>
          <p:cNvPr id="333" name="Google Shape;333;p42"/>
          <p:cNvSpPr txBox="1"/>
          <p:nvPr/>
        </p:nvSpPr>
        <p:spPr>
          <a:xfrm>
            <a:off x="1245125" y="1427550"/>
            <a:ext cx="5690100" cy="142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08B18"/>
                </a:solidFill>
              </a:rPr>
              <a:t>Restaurant Menu Pricing Method </a:t>
            </a:r>
            <a:r>
              <a:rPr b="1" lang="en" sz="1800">
                <a:solidFill>
                  <a:srgbClr val="F08B18"/>
                </a:solidFill>
              </a:rPr>
              <a:t>#3: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FFFFF"/>
                </a:solidFill>
              </a:rPr>
              <a:t>Use Expensive Decoy Food at the Top of the Menu</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p:txBody>
      </p:sp>
      <p:sp>
        <p:nvSpPr>
          <p:cNvPr id="334" name="Google Shape;334;p42"/>
          <p:cNvSpPr txBox="1"/>
          <p:nvPr/>
        </p:nvSpPr>
        <p:spPr>
          <a:xfrm>
            <a:off x="731525" y="2934800"/>
            <a:ext cx="6306000" cy="6288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cheeky owners have actually used the restaurant menu psychology to deem a new concept, which most menu engineers informally call “</a:t>
            </a:r>
            <a:r>
              <a:rPr b="1" lang="en" sz="1200">
                <a:solidFill>
                  <a:schemeClr val="dk1"/>
                </a:solidFill>
              </a:rPr>
              <a:t>decoy dishes</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What they do is trick their customers into ordering a whole lot of food, by positioning a more expensive food item at the very top of the menu.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Seeing an expensive dish of sea bass seasoned with different herbs and spices and marinated in a fancy sauce - all for </a:t>
            </a:r>
            <a:r>
              <a:rPr b="1" lang="en" sz="1200">
                <a:solidFill>
                  <a:schemeClr val="dk1"/>
                </a:solidFill>
              </a:rPr>
              <a:t>$25</a:t>
            </a:r>
            <a:r>
              <a:rPr lang="en" sz="1200">
                <a:solidFill>
                  <a:schemeClr val="dk1"/>
                </a:solidFill>
              </a:rPr>
              <a:t> - can have quite a powerful impact on the customer.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He’ll actually be inclined to choose some of your other, cheaper dishes, because </a:t>
            </a:r>
            <a:r>
              <a:rPr b="1" lang="en" sz="1200">
                <a:solidFill>
                  <a:schemeClr val="dk1"/>
                </a:solidFill>
              </a:rPr>
              <a:t>he’ll get a better value for his money</a:t>
            </a:r>
            <a:r>
              <a:rPr lang="en" sz="1200">
                <a:solidFill>
                  <a:schemeClr val="dk1"/>
                </a:solidFill>
              </a:rPr>
              <a:t>. Or to put informally - he’ll feel that he’ll get more bling for less cha-ching.</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And who doesn’t like a great deal? This will also make him feel that can splurge a little and maybe even order some dessert, alongside his main course.</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ctr">
              <a:lnSpc>
                <a:spcPct val="115000"/>
              </a:lnSpc>
              <a:spcBef>
                <a:spcPts val="0"/>
              </a:spcBef>
              <a:spcAft>
                <a:spcPts val="0"/>
              </a:spcAft>
              <a:buClr>
                <a:srgbClr val="000000"/>
              </a:buClr>
              <a:buSzPts val="1100"/>
              <a:buFont typeface="Arial"/>
              <a:buNone/>
            </a:pPr>
            <a:r>
              <a:rPr b="1" lang="en" sz="1200"/>
              <a:t>Restaurant Menu Pricing Methods #3: </a:t>
            </a:r>
            <a:endParaRPr b="1" sz="1200"/>
          </a:p>
          <a:p>
            <a:pPr indent="0" lvl="0" marL="0" marR="0" rtl="0" algn="ctr">
              <a:lnSpc>
                <a:spcPct val="115000"/>
              </a:lnSpc>
              <a:spcBef>
                <a:spcPts val="0"/>
              </a:spcBef>
              <a:spcAft>
                <a:spcPts val="0"/>
              </a:spcAft>
              <a:buClr>
                <a:srgbClr val="000000"/>
              </a:buClr>
              <a:buSzPts val="1100"/>
              <a:buFont typeface="Arial"/>
              <a:buNone/>
            </a:pPr>
            <a:r>
              <a:rPr b="1" lang="en" sz="1200"/>
              <a:t>Use Expensive Decoy Food at the Top of the Menu</a:t>
            </a:r>
            <a:endParaRPr b="1" sz="1200"/>
          </a:p>
          <a:p>
            <a:pPr indent="0" lvl="0" marL="0" marR="0" rtl="0" algn="l">
              <a:spcBef>
                <a:spcPts val="0"/>
              </a:spcBef>
              <a:spcAft>
                <a:spcPts val="0"/>
              </a:spcAft>
              <a:buNone/>
            </a:pPr>
            <a:r>
              <a:t/>
            </a:r>
            <a:endParaRPr sz="1200">
              <a:solidFill>
                <a:schemeClr val="dk1"/>
              </a:solidFill>
            </a:endParaRPr>
          </a:p>
        </p:txBody>
      </p:sp>
      <p:pic>
        <p:nvPicPr>
          <p:cNvPr id="335" name="Google Shape;335;p42"/>
          <p:cNvPicPr preferRelativeResize="0"/>
          <p:nvPr/>
        </p:nvPicPr>
        <p:blipFill>
          <a:blip r:embed="rId3">
            <a:alphaModFix/>
          </a:blip>
          <a:stretch>
            <a:fillRect/>
          </a:stretch>
        </p:blipFill>
        <p:spPr>
          <a:xfrm>
            <a:off x="861575" y="7219750"/>
            <a:ext cx="5943600" cy="2324100"/>
          </a:xfrm>
          <a:prstGeom prst="rect">
            <a:avLst/>
          </a:prstGeom>
          <a:noFill/>
          <a:ln>
            <a:noFill/>
          </a:ln>
        </p:spPr>
      </p:pic>
      <p:sp>
        <p:nvSpPr>
          <p:cNvPr id="336" name="Google Shape;336;p42"/>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grpSp>
        <p:nvGrpSpPr>
          <p:cNvPr id="341" name="Google Shape;341;p43"/>
          <p:cNvGrpSpPr/>
          <p:nvPr/>
        </p:nvGrpSpPr>
        <p:grpSpPr>
          <a:xfrm>
            <a:off x="1245136" y="7325833"/>
            <a:ext cx="5282132" cy="2732574"/>
            <a:chOff x="341361" y="6411433"/>
            <a:chExt cx="5282132" cy="2732574"/>
          </a:xfrm>
        </p:grpSpPr>
        <p:sp>
          <p:nvSpPr>
            <p:cNvPr id="342" name="Google Shape;342;p43"/>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43"/>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4" name="Google Shape;344;p43"/>
          <p:cNvSpPr/>
          <p:nvPr/>
        </p:nvSpPr>
        <p:spPr>
          <a:xfrm>
            <a:off x="731525" y="114765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rPr>
              <a:t> </a:t>
            </a:r>
            <a:endParaRPr b="1" sz="1800">
              <a:solidFill>
                <a:srgbClr val="FFFFFF"/>
              </a:solidFill>
            </a:endParaRPr>
          </a:p>
        </p:txBody>
      </p:sp>
      <p:sp>
        <p:nvSpPr>
          <p:cNvPr id="345" name="Google Shape;345;p43"/>
          <p:cNvSpPr txBox="1"/>
          <p:nvPr/>
        </p:nvSpPr>
        <p:spPr>
          <a:xfrm>
            <a:off x="1245125" y="1427550"/>
            <a:ext cx="5690100" cy="142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08B18"/>
                </a:solidFill>
              </a:rPr>
              <a:t>Restaurant Menu Pricing Method </a:t>
            </a:r>
            <a:r>
              <a:rPr b="1" lang="en" sz="1800">
                <a:solidFill>
                  <a:srgbClr val="F08B18"/>
                </a:solidFill>
              </a:rPr>
              <a:t>#4: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FFFFF"/>
                </a:solidFill>
              </a:rPr>
              <a:t>Use The Power of Charm Pricing</a:t>
            </a:r>
            <a:endParaRPr b="1" sz="12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p:txBody>
      </p:sp>
      <p:sp>
        <p:nvSpPr>
          <p:cNvPr id="346" name="Google Shape;346;p43"/>
          <p:cNvSpPr txBox="1"/>
          <p:nvPr/>
        </p:nvSpPr>
        <p:spPr>
          <a:xfrm>
            <a:off x="731525" y="2934800"/>
            <a:ext cx="6306000" cy="6288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Using decimals and reducing the left digit of your base number by one (i.e., $20 becomes $19.99) is a common psychology pricing tactic that you can also see it in supermarkets, listed on almost all pricing labels.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reason why marketers call this </a:t>
            </a:r>
            <a:r>
              <a:rPr b="1" lang="en" sz="1200">
                <a:solidFill>
                  <a:schemeClr val="dk1"/>
                </a:solidFill>
              </a:rPr>
              <a:t>“</a:t>
            </a:r>
            <a:r>
              <a:rPr b="1" i="1" lang="en" sz="1200">
                <a:solidFill>
                  <a:schemeClr val="dk1"/>
                </a:solidFill>
              </a:rPr>
              <a:t>charm pricing</a:t>
            </a:r>
            <a:r>
              <a:rPr b="1" lang="en" sz="1200">
                <a:solidFill>
                  <a:schemeClr val="dk1"/>
                </a:solidFill>
              </a:rPr>
              <a:t>”</a:t>
            </a:r>
            <a:r>
              <a:rPr lang="en" sz="1200">
                <a:solidFill>
                  <a:schemeClr val="dk1"/>
                </a:solidFill>
              </a:rPr>
              <a:t> is because it can greatly increase conversion.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However, beware: charm pricing is extremely effective </a:t>
            </a:r>
            <a:r>
              <a:rPr i="1" lang="en" sz="1200">
                <a:solidFill>
                  <a:schemeClr val="dk1"/>
                </a:solidFill>
              </a:rPr>
              <a:t>when the left digit of your base number changes.</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So, for example, a one-cent difference between </a:t>
            </a:r>
            <a:r>
              <a:rPr b="1" lang="en" sz="1200">
                <a:solidFill>
                  <a:schemeClr val="dk1"/>
                </a:solidFill>
              </a:rPr>
              <a:t>$1.99</a:t>
            </a:r>
            <a:r>
              <a:rPr lang="en" sz="1200">
                <a:solidFill>
                  <a:schemeClr val="dk1"/>
                </a:solidFill>
              </a:rPr>
              <a:t> and </a:t>
            </a:r>
            <a:r>
              <a:rPr b="1" lang="en" sz="1200">
                <a:solidFill>
                  <a:schemeClr val="dk1"/>
                </a:solidFill>
              </a:rPr>
              <a:t>$1.98</a:t>
            </a:r>
            <a:r>
              <a:rPr lang="en" sz="1200">
                <a:solidFill>
                  <a:schemeClr val="dk1"/>
                </a:solidFill>
              </a:rPr>
              <a:t> won’t actually be notable to the customer. However, a one-cent drop between </a:t>
            </a:r>
            <a:r>
              <a:rPr b="1" lang="en" sz="1200">
                <a:solidFill>
                  <a:schemeClr val="dk1"/>
                </a:solidFill>
              </a:rPr>
              <a:t>$2</a:t>
            </a:r>
            <a:r>
              <a:rPr lang="en" sz="1200">
                <a:solidFill>
                  <a:schemeClr val="dk1"/>
                </a:solidFill>
              </a:rPr>
              <a:t> and</a:t>
            </a:r>
            <a:r>
              <a:rPr b="1" lang="en" sz="1200">
                <a:solidFill>
                  <a:schemeClr val="dk1"/>
                </a:solidFill>
              </a:rPr>
              <a:t> $1.99</a:t>
            </a:r>
            <a:r>
              <a:rPr lang="en" sz="1200">
                <a:solidFill>
                  <a:schemeClr val="dk1"/>
                </a:solidFill>
              </a:rPr>
              <a:t> actually turns into a pretty significant difference.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So depending on how you choose to use it, you can become penny wise or penny foolish.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simple explanation behind it?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It has to do with </a:t>
            </a:r>
            <a:r>
              <a:rPr b="1" lang="en" sz="1200">
                <a:solidFill>
                  <a:schemeClr val="dk1"/>
                </a:solidFill>
              </a:rPr>
              <a:t>price magnitude.</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b="1" lang="en" sz="1200">
                <a:solidFill>
                  <a:schemeClr val="dk1"/>
                </a:solidFill>
                <a:uFill>
                  <a:noFill/>
                </a:uFill>
                <a:hlinkClick r:id="rId3"/>
              </a:rPr>
              <a:t>Thomas and Morwitz (2005)</a:t>
            </a:r>
            <a:r>
              <a:rPr lang="en" sz="1200">
                <a:solidFill>
                  <a:schemeClr val="dk1"/>
                </a:solidFill>
              </a:rPr>
              <a:t> explain that: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Clr>
                <a:srgbClr val="000000"/>
              </a:buClr>
              <a:buSzPts val="1100"/>
              <a:buFont typeface="Arial"/>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p:txBody>
      </p:sp>
      <p:sp>
        <p:nvSpPr>
          <p:cNvPr id="347" name="Google Shape;347;p43"/>
          <p:cNvSpPr/>
          <p:nvPr/>
        </p:nvSpPr>
        <p:spPr>
          <a:xfrm>
            <a:off x="796575" y="7666175"/>
            <a:ext cx="6309300" cy="15576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 </a:t>
            </a:r>
            <a:endParaRPr/>
          </a:p>
        </p:txBody>
      </p:sp>
      <p:sp>
        <p:nvSpPr>
          <p:cNvPr id="348" name="Google Shape;348;p43"/>
          <p:cNvSpPr txBox="1"/>
          <p:nvPr/>
        </p:nvSpPr>
        <p:spPr>
          <a:xfrm>
            <a:off x="2635444" y="8004579"/>
            <a:ext cx="3956100" cy="109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
                <a:solidFill>
                  <a:srgbClr val="FFFFFF"/>
                </a:solidFill>
                <a:latin typeface="Open Sans"/>
                <a:ea typeface="Open Sans"/>
                <a:cs typeface="Open Sans"/>
                <a:sym typeface="Open Sans"/>
              </a:rPr>
              <a:t>“while evaluating “2.99,” the magnitude encoding process starts as soon as our eyes encounter the digit “2.”</a:t>
            </a:r>
            <a:endParaRPr i="1">
              <a:solidFill>
                <a:srgbClr val="FFFFFF"/>
              </a:solidFill>
              <a:latin typeface="Open Sans"/>
              <a:ea typeface="Open Sans"/>
              <a:cs typeface="Open Sans"/>
              <a:sym typeface="Open Sans"/>
            </a:endParaRPr>
          </a:p>
        </p:txBody>
      </p:sp>
      <p:sp>
        <p:nvSpPr>
          <p:cNvPr id="349" name="Google Shape;349;p43"/>
          <p:cNvSpPr/>
          <p:nvPr/>
        </p:nvSpPr>
        <p:spPr>
          <a:xfrm>
            <a:off x="1463040" y="8033616"/>
            <a:ext cx="864000" cy="864000"/>
          </a:xfrm>
          <a:prstGeom prst="ellipse">
            <a:avLst/>
          </a:prstGeom>
          <a:solidFill>
            <a:srgbClr val="FFFFFF">
              <a:alpha val="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0" name="Google Shape;350;p43"/>
          <p:cNvSpPr txBox="1"/>
          <p:nvPr/>
        </p:nvSpPr>
        <p:spPr>
          <a:xfrm>
            <a:off x="1527978" y="8003826"/>
            <a:ext cx="567600" cy="1323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8000">
                <a:solidFill>
                  <a:srgbClr val="FFFFFF"/>
                </a:solidFill>
                <a:latin typeface="Arial"/>
                <a:ea typeface="Arial"/>
                <a:cs typeface="Arial"/>
                <a:sym typeface="Arial"/>
              </a:rPr>
              <a:t>“</a:t>
            </a:r>
            <a:endParaRPr b="1" sz="8000">
              <a:solidFill>
                <a:srgbClr val="FFFFFF"/>
              </a:solidFill>
              <a:latin typeface="Arial"/>
              <a:ea typeface="Arial"/>
              <a:cs typeface="Arial"/>
              <a:sym typeface="Arial"/>
            </a:endParaRPr>
          </a:p>
        </p:txBody>
      </p:sp>
      <p:sp>
        <p:nvSpPr>
          <p:cNvPr id="351" name="Google Shape;351;p43"/>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C33"/>
        </a:solidFill>
      </p:bgPr>
    </p:bg>
    <p:spTree>
      <p:nvGrpSpPr>
        <p:cNvPr id="140" name="Shape 140"/>
        <p:cNvGrpSpPr/>
        <p:nvPr/>
      </p:nvGrpSpPr>
      <p:grpSpPr>
        <a:xfrm>
          <a:off x="0" y="0"/>
          <a:ext cx="0" cy="0"/>
          <a:chOff x="0" y="0"/>
          <a:chExt cx="0" cy="0"/>
        </a:xfrm>
      </p:grpSpPr>
      <p:sp>
        <p:nvSpPr>
          <p:cNvPr id="141" name="Google Shape;141;p26"/>
          <p:cNvSpPr/>
          <p:nvPr/>
        </p:nvSpPr>
        <p:spPr>
          <a:xfrm>
            <a:off x="731520" y="0"/>
            <a:ext cx="6309360" cy="9326880"/>
          </a:xfrm>
          <a:prstGeom prst="roundRect">
            <a:avLst>
              <a:gd fmla="val 5580" name="adj"/>
            </a:avLst>
          </a:prstGeom>
          <a:gradFill>
            <a:gsLst>
              <a:gs pos="0">
                <a:srgbClr val="000000">
                  <a:alpha val="15686"/>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142" name="Google Shape;142;p26"/>
          <p:cNvSpPr/>
          <p:nvPr/>
        </p:nvSpPr>
        <p:spPr>
          <a:xfrm>
            <a:off x="0" y="0"/>
            <a:ext cx="7772400" cy="2202322"/>
          </a:xfrm>
          <a:custGeom>
            <a:rect b="b" l="l" r="r" t="t"/>
            <a:pathLst>
              <a:path extrusionOk="0" h="7934" w="27998">
                <a:moveTo>
                  <a:pt x="27997" y="6267"/>
                </a:moveTo>
                <a:lnTo>
                  <a:pt x="27997" y="6267"/>
                </a:lnTo>
                <a:lnTo>
                  <a:pt x="27577" y="6370"/>
                </a:lnTo>
                <a:lnTo>
                  <a:pt x="27154" y="6466"/>
                </a:lnTo>
                <a:lnTo>
                  <a:pt x="26728" y="6559"/>
                </a:lnTo>
                <a:lnTo>
                  <a:pt x="26305" y="6653"/>
                </a:lnTo>
                <a:lnTo>
                  <a:pt x="25880" y="6740"/>
                </a:lnTo>
                <a:lnTo>
                  <a:pt x="25451" y="6825"/>
                </a:lnTo>
                <a:lnTo>
                  <a:pt x="25022" y="6909"/>
                </a:lnTo>
                <a:lnTo>
                  <a:pt x="24593" y="6988"/>
                </a:lnTo>
                <a:lnTo>
                  <a:pt x="24165" y="7064"/>
                </a:lnTo>
                <a:lnTo>
                  <a:pt x="23733" y="7137"/>
                </a:lnTo>
                <a:lnTo>
                  <a:pt x="23302" y="7207"/>
                </a:lnTo>
                <a:lnTo>
                  <a:pt x="22867" y="7274"/>
                </a:lnTo>
                <a:lnTo>
                  <a:pt x="22432" y="7338"/>
                </a:lnTo>
                <a:lnTo>
                  <a:pt x="21998" y="7396"/>
                </a:lnTo>
                <a:lnTo>
                  <a:pt x="21560" y="7455"/>
                </a:lnTo>
                <a:lnTo>
                  <a:pt x="21123" y="7507"/>
                </a:lnTo>
                <a:lnTo>
                  <a:pt x="20685" y="7560"/>
                </a:lnTo>
                <a:lnTo>
                  <a:pt x="20245" y="7606"/>
                </a:lnTo>
                <a:lnTo>
                  <a:pt x="19805" y="7653"/>
                </a:lnTo>
                <a:lnTo>
                  <a:pt x="19364" y="7694"/>
                </a:lnTo>
                <a:lnTo>
                  <a:pt x="18921" y="7732"/>
                </a:lnTo>
                <a:lnTo>
                  <a:pt x="18478" y="7767"/>
                </a:lnTo>
                <a:lnTo>
                  <a:pt x="18034" y="7799"/>
                </a:lnTo>
                <a:lnTo>
                  <a:pt x="17588" y="7825"/>
                </a:lnTo>
                <a:lnTo>
                  <a:pt x="17142" y="7851"/>
                </a:lnTo>
                <a:lnTo>
                  <a:pt x="16696" y="7872"/>
                </a:lnTo>
                <a:lnTo>
                  <a:pt x="16250" y="7892"/>
                </a:lnTo>
                <a:lnTo>
                  <a:pt x="15800" y="7907"/>
                </a:lnTo>
                <a:lnTo>
                  <a:pt x="15351" y="7918"/>
                </a:lnTo>
                <a:lnTo>
                  <a:pt x="14902" y="7927"/>
                </a:lnTo>
                <a:lnTo>
                  <a:pt x="14450" y="7930"/>
                </a:lnTo>
                <a:lnTo>
                  <a:pt x="13999" y="7933"/>
                </a:lnTo>
                <a:lnTo>
                  <a:pt x="13999" y="7933"/>
                </a:lnTo>
                <a:lnTo>
                  <a:pt x="13547" y="7930"/>
                </a:lnTo>
                <a:lnTo>
                  <a:pt x="13095" y="7927"/>
                </a:lnTo>
                <a:lnTo>
                  <a:pt x="12646" y="7918"/>
                </a:lnTo>
                <a:lnTo>
                  <a:pt x="12197" y="7907"/>
                </a:lnTo>
                <a:lnTo>
                  <a:pt x="11747" y="7892"/>
                </a:lnTo>
                <a:lnTo>
                  <a:pt x="11301" y="7872"/>
                </a:lnTo>
                <a:lnTo>
                  <a:pt x="10855" y="7851"/>
                </a:lnTo>
                <a:lnTo>
                  <a:pt x="10409" y="7825"/>
                </a:lnTo>
                <a:lnTo>
                  <a:pt x="9963" y="7799"/>
                </a:lnTo>
                <a:lnTo>
                  <a:pt x="9519" y="7767"/>
                </a:lnTo>
                <a:lnTo>
                  <a:pt x="9076" y="7732"/>
                </a:lnTo>
                <a:lnTo>
                  <a:pt x="8633" y="7694"/>
                </a:lnTo>
                <a:lnTo>
                  <a:pt x="8192" y="7653"/>
                </a:lnTo>
                <a:lnTo>
                  <a:pt x="7752" y="7606"/>
                </a:lnTo>
                <a:lnTo>
                  <a:pt x="7312" y="7560"/>
                </a:lnTo>
                <a:lnTo>
                  <a:pt x="6874" y="7507"/>
                </a:lnTo>
                <a:lnTo>
                  <a:pt x="6437" y="7455"/>
                </a:lnTo>
                <a:lnTo>
                  <a:pt x="5999" y="7396"/>
                </a:lnTo>
                <a:lnTo>
                  <a:pt x="5565" y="7338"/>
                </a:lnTo>
                <a:lnTo>
                  <a:pt x="5130" y="7274"/>
                </a:lnTo>
                <a:lnTo>
                  <a:pt x="4695" y="7207"/>
                </a:lnTo>
                <a:lnTo>
                  <a:pt x="4264" y="7137"/>
                </a:lnTo>
                <a:lnTo>
                  <a:pt x="3832" y="7064"/>
                </a:lnTo>
                <a:lnTo>
                  <a:pt x="3404" y="6988"/>
                </a:lnTo>
                <a:lnTo>
                  <a:pt x="2975" y="6909"/>
                </a:lnTo>
                <a:lnTo>
                  <a:pt x="2546" y="6825"/>
                </a:lnTo>
                <a:lnTo>
                  <a:pt x="2117" y="6740"/>
                </a:lnTo>
                <a:lnTo>
                  <a:pt x="1692" y="6653"/>
                </a:lnTo>
                <a:lnTo>
                  <a:pt x="1269" y="6559"/>
                </a:lnTo>
                <a:lnTo>
                  <a:pt x="843" y="6466"/>
                </a:lnTo>
                <a:lnTo>
                  <a:pt x="420" y="6370"/>
                </a:lnTo>
                <a:lnTo>
                  <a:pt x="0" y="6267"/>
                </a:lnTo>
                <a:lnTo>
                  <a:pt x="0" y="0"/>
                </a:lnTo>
                <a:lnTo>
                  <a:pt x="27997" y="0"/>
                </a:lnTo>
                <a:lnTo>
                  <a:pt x="27997" y="6267"/>
                </a:lnTo>
              </a:path>
            </a:pathLst>
          </a:custGeom>
          <a:solidFill>
            <a:srgbClr val="F08B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26"/>
          <p:cNvSpPr txBox="1"/>
          <p:nvPr/>
        </p:nvSpPr>
        <p:spPr>
          <a:xfrm>
            <a:off x="1371600" y="866239"/>
            <a:ext cx="5029200" cy="654217"/>
          </a:xfrm>
          <a:prstGeom prst="rect">
            <a:avLst/>
          </a:prstGeom>
          <a:noFill/>
          <a:ln>
            <a:noFill/>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lang="en" sz="3600">
                <a:solidFill>
                  <a:schemeClr val="lt1"/>
                </a:solidFill>
                <a:latin typeface="Open Sans SemiBold"/>
                <a:ea typeface="Open Sans SemiBold"/>
                <a:cs typeface="Open Sans SemiBold"/>
                <a:sym typeface="Open Sans SemiBold"/>
              </a:rPr>
              <a:t>TABLE OF CONTENTS</a:t>
            </a:r>
            <a:endParaRPr>
              <a:latin typeface="Open Sans SemiBold"/>
              <a:ea typeface="Open Sans SemiBold"/>
              <a:cs typeface="Open Sans SemiBold"/>
              <a:sym typeface="Open Sans SemiBold"/>
            </a:endParaRPr>
          </a:p>
        </p:txBody>
      </p:sp>
      <p:sp>
        <p:nvSpPr>
          <p:cNvPr id="144" name="Google Shape;144;p26"/>
          <p:cNvSpPr txBox="1"/>
          <p:nvPr/>
        </p:nvSpPr>
        <p:spPr>
          <a:xfrm>
            <a:off x="2020950" y="3912800"/>
            <a:ext cx="4606800" cy="55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b="1" lang="en" sz="1800">
                <a:solidFill>
                  <a:schemeClr val="lt1"/>
                </a:solidFill>
                <a:latin typeface="Open Sans"/>
                <a:ea typeface="Open Sans"/>
                <a:cs typeface="Open Sans"/>
                <a:sym typeface="Open Sans"/>
              </a:rPr>
              <a:t>THE MENU ENGINEERING TRILOGY</a:t>
            </a:r>
            <a:endParaRPr b="1" sz="1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800">
                <a:solidFill>
                  <a:schemeClr val="lt1"/>
                </a:solidFill>
                <a:latin typeface="Open Sans"/>
                <a:ea typeface="Open Sans"/>
                <a:cs typeface="Open Sans"/>
                <a:sym typeface="Open Sans"/>
              </a:rPr>
              <a:t>4 Expert Menu</a:t>
            </a:r>
            <a:r>
              <a:rPr b="1" lang="en" sz="1800">
                <a:solidFill>
                  <a:srgbClr val="980000"/>
                </a:solidFill>
              </a:rPr>
              <a:t> </a:t>
            </a:r>
            <a:r>
              <a:rPr lang="en" sz="1800">
                <a:solidFill>
                  <a:schemeClr val="lt1"/>
                </a:solidFill>
                <a:latin typeface="Open Sans"/>
                <a:ea typeface="Open Sans"/>
                <a:cs typeface="Open Sans"/>
                <a:sym typeface="Open Sans"/>
              </a:rPr>
              <a:t>Design</a:t>
            </a:r>
            <a:r>
              <a:rPr b="1" lang="en" sz="1800">
                <a:solidFill>
                  <a:srgbClr val="980000"/>
                </a:solidFill>
              </a:rPr>
              <a:t> </a:t>
            </a:r>
            <a:r>
              <a:rPr lang="en" sz="1800">
                <a:solidFill>
                  <a:schemeClr val="lt1"/>
                </a:solidFill>
                <a:latin typeface="Open Sans"/>
                <a:ea typeface="Open Sans"/>
                <a:cs typeface="Open Sans"/>
                <a:sym typeface="Open Sans"/>
              </a:rPr>
              <a:t>Tips</a:t>
            </a:r>
            <a:r>
              <a:rPr b="1" lang="en" sz="1800">
                <a:solidFill>
                  <a:srgbClr val="980000"/>
                </a:solidFill>
              </a:rPr>
              <a:t> </a:t>
            </a:r>
            <a:r>
              <a:rPr lang="en" sz="1800">
                <a:solidFill>
                  <a:schemeClr val="lt1"/>
                </a:solidFill>
                <a:latin typeface="Open Sans"/>
                <a:ea typeface="Open Sans"/>
                <a:cs typeface="Open Sans"/>
                <a:sym typeface="Open Sans"/>
              </a:rPr>
              <a:t>that Will</a:t>
            </a:r>
            <a:r>
              <a:rPr b="1" lang="en" sz="1800">
                <a:solidFill>
                  <a:srgbClr val="980000"/>
                </a:solidFill>
              </a:rPr>
              <a:t> </a:t>
            </a:r>
            <a:r>
              <a:rPr lang="en" sz="1800">
                <a:solidFill>
                  <a:schemeClr val="lt1"/>
                </a:solidFill>
                <a:latin typeface="Open Sans"/>
                <a:ea typeface="Open Sans"/>
                <a:cs typeface="Open Sans"/>
                <a:sym typeface="Open Sans"/>
              </a:rPr>
              <a:t>Boost</a:t>
            </a:r>
            <a:r>
              <a:rPr b="1" lang="en" sz="1800">
                <a:solidFill>
                  <a:srgbClr val="980000"/>
                </a:solidFill>
              </a:rPr>
              <a:t> </a:t>
            </a:r>
            <a:r>
              <a:rPr lang="en" sz="1800">
                <a:solidFill>
                  <a:schemeClr val="lt1"/>
                </a:solidFill>
                <a:latin typeface="Open Sans"/>
                <a:ea typeface="Open Sans"/>
                <a:cs typeface="Open Sans"/>
                <a:sym typeface="Open Sans"/>
              </a:rPr>
              <a:t>Your</a:t>
            </a:r>
            <a:r>
              <a:rPr b="1" lang="en" sz="1800">
                <a:solidFill>
                  <a:srgbClr val="980000"/>
                </a:solidFill>
              </a:rPr>
              <a:t> </a:t>
            </a:r>
            <a:r>
              <a:rPr lang="en" sz="1800">
                <a:solidFill>
                  <a:schemeClr val="lt1"/>
                </a:solidFill>
                <a:latin typeface="Open Sans"/>
                <a:ea typeface="Open Sans"/>
                <a:cs typeface="Open Sans"/>
                <a:sym typeface="Open Sans"/>
              </a:rPr>
              <a:t>Sales</a:t>
            </a:r>
            <a:r>
              <a:rPr b="1" lang="en" sz="1800">
                <a:solidFill>
                  <a:srgbClr val="980000"/>
                </a:solidFill>
              </a:rPr>
              <a:t> </a:t>
            </a:r>
            <a:endParaRPr b="1" sz="1800">
              <a:solidFill>
                <a:srgbClr val="980000"/>
              </a:solidFill>
            </a:endParaRPr>
          </a:p>
          <a:p>
            <a:pPr indent="0" lvl="0" marL="0" marR="0" rtl="0" algn="l">
              <a:lnSpc>
                <a:spcPct val="100000"/>
              </a:lnSpc>
              <a:spcBef>
                <a:spcPts val="0"/>
              </a:spcBef>
              <a:spcAft>
                <a:spcPts val="0"/>
              </a:spcAft>
              <a:buNone/>
            </a:pPr>
            <a:r>
              <a:t/>
            </a:r>
            <a:endParaRPr sz="1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800">
                <a:solidFill>
                  <a:schemeClr val="lt1"/>
                </a:solidFill>
                <a:latin typeface="Open Sans"/>
                <a:ea typeface="Open Sans"/>
                <a:cs typeface="Open Sans"/>
                <a:sym typeface="Open Sans"/>
              </a:rPr>
              <a:t>6 Menu Pricing Methods: Erase the Pain of Paying with Menu Psychology</a:t>
            </a:r>
            <a:endParaRPr sz="285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800">
                <a:solidFill>
                  <a:schemeClr val="lt1"/>
                </a:solidFill>
                <a:latin typeface="Open Sans"/>
                <a:ea typeface="Open Sans"/>
                <a:cs typeface="Open Sans"/>
                <a:sym typeface="Open Sans"/>
              </a:rPr>
              <a:t>3 </a:t>
            </a:r>
            <a:r>
              <a:rPr lang="en" sz="1800">
                <a:solidFill>
                  <a:schemeClr val="lt1"/>
                </a:solidFill>
                <a:latin typeface="Open Sans"/>
                <a:ea typeface="Open Sans"/>
                <a:cs typeface="Open Sans"/>
                <a:sym typeface="Open Sans"/>
              </a:rPr>
              <a:t>Secret Menu Writing Tips: The BEST Food Descriptions that Make You Hungry</a:t>
            </a:r>
            <a:endParaRPr sz="285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350">
                <a:solidFill>
                  <a:srgbClr val="525252"/>
                </a:solidFill>
                <a:latin typeface="Open Sans"/>
                <a:ea typeface="Open Sans"/>
                <a:cs typeface="Open Sans"/>
                <a:sym typeface="Open Sans"/>
              </a:rPr>
              <a:t> </a:t>
            </a:r>
            <a:endParaRPr sz="1350">
              <a:solidFill>
                <a:srgbClr val="525252"/>
              </a:solidFill>
              <a:latin typeface="Open Sans"/>
              <a:ea typeface="Open Sans"/>
              <a:cs typeface="Open Sans"/>
              <a:sym typeface="Open Sans"/>
            </a:endParaRPr>
          </a:p>
          <a:p>
            <a:pPr indent="0" lvl="0" marL="0" marR="0" rtl="0" algn="l">
              <a:lnSpc>
                <a:spcPct val="100000"/>
              </a:lnSpc>
              <a:spcBef>
                <a:spcPts val="800"/>
              </a:spcBef>
              <a:spcAft>
                <a:spcPts val="0"/>
              </a:spcAft>
              <a:buNone/>
            </a:pPr>
            <a:r>
              <a:t/>
            </a:r>
            <a:endParaRPr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lt1"/>
              </a:solidFill>
              <a:latin typeface="Open Sans"/>
              <a:ea typeface="Open Sans"/>
              <a:cs typeface="Open Sans"/>
              <a:sym typeface="Open Sans"/>
            </a:endParaRPr>
          </a:p>
          <a:p>
            <a:pPr indent="0" lvl="0" marL="0" marR="0" rtl="0" algn="l">
              <a:spcBef>
                <a:spcPts val="0"/>
              </a:spcBef>
              <a:spcAft>
                <a:spcPts val="0"/>
              </a:spcAft>
              <a:buNone/>
            </a:pPr>
            <a:r>
              <a:rPr b="1" lang="en" sz="2400">
                <a:solidFill>
                  <a:schemeClr val="lt1"/>
                </a:solidFill>
                <a:latin typeface="Open Sans SemiBold"/>
                <a:ea typeface="Open Sans SemiBold"/>
                <a:cs typeface="Open Sans SemiBold"/>
                <a:sym typeface="Open Sans SemiBold"/>
              </a:rPr>
              <a:t>     </a:t>
            </a:r>
            <a:endParaRPr/>
          </a:p>
        </p:txBody>
      </p:sp>
      <p:sp>
        <p:nvSpPr>
          <p:cNvPr id="145" name="Google Shape;145;p26"/>
          <p:cNvSpPr/>
          <p:nvPr/>
        </p:nvSpPr>
        <p:spPr>
          <a:xfrm>
            <a:off x="1457400" y="4733013"/>
            <a:ext cx="396000" cy="396000"/>
          </a:xfrm>
          <a:prstGeom prst="ellipse">
            <a:avLst/>
          </a:prstGeom>
          <a:solidFill>
            <a:srgbClr val="F08B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 name="Google Shape;146;p26"/>
          <p:cNvSpPr/>
          <p:nvPr/>
        </p:nvSpPr>
        <p:spPr>
          <a:xfrm>
            <a:off x="1614939" y="4859013"/>
            <a:ext cx="115200" cy="144000"/>
          </a:xfrm>
          <a:prstGeom prst="chevron">
            <a:avLst>
              <a:gd fmla="val 50000"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 </a:t>
            </a:r>
            <a:endParaRPr/>
          </a:p>
        </p:txBody>
      </p:sp>
      <p:sp>
        <p:nvSpPr>
          <p:cNvPr id="147" name="Google Shape;147;p26"/>
          <p:cNvSpPr/>
          <p:nvPr/>
        </p:nvSpPr>
        <p:spPr>
          <a:xfrm>
            <a:off x="1474550" y="5846450"/>
            <a:ext cx="396000" cy="396000"/>
          </a:xfrm>
          <a:prstGeom prst="ellipse">
            <a:avLst/>
          </a:prstGeom>
          <a:solidFill>
            <a:srgbClr val="F08B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 name="Google Shape;148;p26"/>
          <p:cNvSpPr/>
          <p:nvPr/>
        </p:nvSpPr>
        <p:spPr>
          <a:xfrm>
            <a:off x="1632089" y="5972450"/>
            <a:ext cx="115200" cy="144000"/>
          </a:xfrm>
          <a:prstGeom prst="chevron">
            <a:avLst>
              <a:gd fmla="val 50000"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 </a:t>
            </a:r>
            <a:endParaRPr/>
          </a:p>
        </p:txBody>
      </p:sp>
      <p:sp>
        <p:nvSpPr>
          <p:cNvPr id="149" name="Google Shape;149;p26"/>
          <p:cNvSpPr/>
          <p:nvPr/>
        </p:nvSpPr>
        <p:spPr>
          <a:xfrm>
            <a:off x="1474550" y="6969254"/>
            <a:ext cx="396000" cy="396000"/>
          </a:xfrm>
          <a:prstGeom prst="ellipse">
            <a:avLst/>
          </a:prstGeom>
          <a:solidFill>
            <a:srgbClr val="F08B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 name="Google Shape;150;p26"/>
          <p:cNvSpPr/>
          <p:nvPr/>
        </p:nvSpPr>
        <p:spPr>
          <a:xfrm>
            <a:off x="1632089" y="7095254"/>
            <a:ext cx="115200" cy="144000"/>
          </a:xfrm>
          <a:prstGeom prst="chevron">
            <a:avLst>
              <a:gd fmla="val 50000"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grpSp>
        <p:nvGrpSpPr>
          <p:cNvPr id="356" name="Google Shape;356;p44"/>
          <p:cNvGrpSpPr/>
          <p:nvPr/>
        </p:nvGrpSpPr>
        <p:grpSpPr>
          <a:xfrm>
            <a:off x="1245136" y="7325833"/>
            <a:ext cx="5282132" cy="2732574"/>
            <a:chOff x="341361" y="6411433"/>
            <a:chExt cx="5282132" cy="2732574"/>
          </a:xfrm>
        </p:grpSpPr>
        <p:sp>
          <p:nvSpPr>
            <p:cNvPr id="357" name="Google Shape;357;p44"/>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44"/>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9" name="Google Shape;359;p44"/>
          <p:cNvSpPr txBox="1"/>
          <p:nvPr/>
        </p:nvSpPr>
        <p:spPr>
          <a:xfrm>
            <a:off x="731520" y="1347375"/>
            <a:ext cx="6306000" cy="8049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 goes on to say: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rPr>
              <a:t>“Consequently, the encoded magnitude of $2.99 gets anchored on the leftmost digit (i.e., $2) and becomes significantly lower than the encoded magnitude of $3.00”.</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a:t>Restaurant Menu Pricing Methods #4: </a:t>
            </a:r>
            <a:endParaRPr b="1" sz="1200"/>
          </a:p>
          <a:p>
            <a:pPr indent="0" lvl="0" marL="0" rtl="0" algn="ctr">
              <a:lnSpc>
                <a:spcPct val="115000"/>
              </a:lnSpc>
              <a:spcBef>
                <a:spcPts val="0"/>
              </a:spcBef>
              <a:spcAft>
                <a:spcPts val="0"/>
              </a:spcAft>
              <a:buClr>
                <a:schemeClr val="dk1"/>
              </a:buClr>
              <a:buSzPts val="1100"/>
              <a:buFont typeface="Arial"/>
              <a:buNone/>
            </a:pPr>
            <a:r>
              <a:rPr b="1" lang="en" sz="1200"/>
              <a:t>Use The Power of Charm Pricing</a:t>
            </a:r>
            <a:endParaRPr b="1" sz="1200"/>
          </a:p>
          <a:p>
            <a:pPr indent="0" lvl="0" marL="457200" rtl="0" algn="l">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Whether it’s eating out or ordering in, the paying bit is the part that makes us suffer the most. So here’s a nugget of wisdom: what you need to do is remove the focus from your menu prices.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Essentially, this will also help take the spotlight away </a:t>
            </a:r>
            <a:r>
              <a:rPr b="1" lang="en" sz="1200">
                <a:solidFill>
                  <a:schemeClr val="dk1"/>
                </a:solidFill>
              </a:rPr>
              <a:t>from the total cost of the food</a:t>
            </a:r>
            <a:r>
              <a:rPr lang="en" sz="1200">
                <a:solidFill>
                  <a:schemeClr val="dk1"/>
                </a:solidFill>
              </a:rPr>
              <a:t> that customers order.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Therefore, to make the most use of the restaurant menu psychology, make sure you hide or delete the currency sign that accompanies your</a:t>
            </a:r>
            <a:r>
              <a:rPr b="1" lang="en" sz="1200">
                <a:solidFill>
                  <a:schemeClr val="dk1"/>
                </a:solidFill>
              </a:rPr>
              <a:t> </a:t>
            </a:r>
            <a:r>
              <a:rPr lang="en" sz="1200">
                <a:solidFill>
                  <a:schemeClr val="dk1"/>
                </a:solidFill>
              </a:rPr>
              <a:t>pricing number.</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marR="0" rtl="0" algn="l">
              <a:spcBef>
                <a:spcPts val="0"/>
              </a:spcBef>
              <a:spcAft>
                <a:spcPts val="0"/>
              </a:spcAft>
              <a:buClr>
                <a:srgbClr val="000000"/>
              </a:buClr>
              <a:buFont typeface="Arial"/>
              <a:buNone/>
            </a:pPr>
            <a:r>
              <a:t/>
            </a:r>
            <a:endParaRPr sz="1200">
              <a:solidFill>
                <a:schemeClr val="dk1"/>
              </a:solidFill>
            </a:endParaRPr>
          </a:p>
          <a:p>
            <a:pPr indent="0" lvl="0" marL="0" marR="0" rtl="0" algn="l">
              <a:spcBef>
                <a:spcPts val="0"/>
              </a:spcBef>
              <a:spcAft>
                <a:spcPts val="0"/>
              </a:spcAft>
              <a:buClr>
                <a:srgbClr val="000000"/>
              </a:buClr>
              <a:buFont typeface="Arial"/>
              <a:buNone/>
            </a:pPr>
            <a:r>
              <a:t/>
            </a:r>
            <a:endParaRPr sz="1200">
              <a:solidFill>
                <a:schemeClr val="dk1"/>
              </a:solidFill>
            </a:endParaRPr>
          </a:p>
          <a:p>
            <a:pPr indent="0" lvl="0" marL="0" marR="0" rtl="0" algn="l">
              <a:spcBef>
                <a:spcPts val="0"/>
              </a:spcBef>
              <a:spcAft>
                <a:spcPts val="0"/>
              </a:spcAft>
              <a:buClr>
                <a:srgbClr val="000000"/>
              </a:buClr>
              <a:buFont typeface="Arial"/>
              <a:buNone/>
            </a:pPr>
            <a:r>
              <a:t/>
            </a:r>
            <a:endParaRPr sz="1200">
              <a:solidFill>
                <a:schemeClr val="dk1"/>
              </a:solidFill>
            </a:endParaRPr>
          </a:p>
          <a:p>
            <a:pPr indent="0" lvl="0" marL="0" marR="0" rtl="0" algn="l">
              <a:spcBef>
                <a:spcPts val="0"/>
              </a:spcBef>
              <a:spcAft>
                <a:spcPts val="0"/>
              </a:spcAft>
              <a:buClr>
                <a:srgbClr val="000000"/>
              </a:buClr>
              <a:buFont typeface="Arial"/>
              <a:buNone/>
            </a:pPr>
            <a:r>
              <a:t/>
            </a:r>
            <a:endParaRPr sz="1200">
              <a:solidFill>
                <a:schemeClr val="dk1"/>
              </a:solidFill>
            </a:endParaRPr>
          </a:p>
          <a:p>
            <a:pPr indent="0" lvl="0" marL="0" marR="0" rtl="0" algn="l">
              <a:spcBef>
                <a:spcPts val="0"/>
              </a:spcBef>
              <a:spcAft>
                <a:spcPts val="0"/>
              </a:spcAft>
              <a:buClr>
                <a:srgbClr val="000000"/>
              </a:buClr>
              <a:buFont typeface="Arial"/>
              <a:buNone/>
            </a:pPr>
            <a:r>
              <a:t/>
            </a:r>
            <a:endParaRPr sz="1200">
              <a:solidFill>
                <a:schemeClr val="dk1"/>
              </a:solidFill>
            </a:endParaRPr>
          </a:p>
          <a:p>
            <a:pPr indent="0" lvl="0" marL="0" marR="0" rtl="0" algn="l">
              <a:spcBef>
                <a:spcPts val="0"/>
              </a:spcBef>
              <a:spcAft>
                <a:spcPts val="0"/>
              </a:spcAft>
              <a:buClr>
                <a:srgbClr val="000000"/>
              </a:buClr>
              <a:buFont typeface="Arial"/>
              <a:buNone/>
            </a:pPr>
            <a:r>
              <a:t/>
            </a:r>
            <a:endParaRPr sz="1200">
              <a:solidFill>
                <a:schemeClr val="dk1"/>
              </a:solidFill>
            </a:endParaRPr>
          </a:p>
        </p:txBody>
      </p:sp>
      <p:pic>
        <p:nvPicPr>
          <p:cNvPr id="360" name="Google Shape;360;p44"/>
          <p:cNvPicPr preferRelativeResize="0"/>
          <p:nvPr/>
        </p:nvPicPr>
        <p:blipFill>
          <a:blip r:embed="rId3">
            <a:alphaModFix/>
          </a:blip>
          <a:stretch>
            <a:fillRect/>
          </a:stretch>
        </p:blipFill>
        <p:spPr>
          <a:xfrm>
            <a:off x="914400" y="3480700"/>
            <a:ext cx="5943600" cy="1552575"/>
          </a:xfrm>
          <a:prstGeom prst="rect">
            <a:avLst/>
          </a:prstGeom>
          <a:noFill/>
          <a:ln>
            <a:noFill/>
          </a:ln>
        </p:spPr>
      </p:pic>
      <p:sp>
        <p:nvSpPr>
          <p:cNvPr id="361" name="Google Shape;361;p44"/>
          <p:cNvSpPr/>
          <p:nvPr/>
        </p:nvSpPr>
        <p:spPr>
          <a:xfrm>
            <a:off x="731525" y="556725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rPr>
              <a:t> </a:t>
            </a:r>
            <a:endParaRPr b="1" sz="1800">
              <a:solidFill>
                <a:srgbClr val="FFFFFF"/>
              </a:solidFill>
            </a:endParaRPr>
          </a:p>
        </p:txBody>
      </p:sp>
      <p:sp>
        <p:nvSpPr>
          <p:cNvPr id="362" name="Google Shape;362;p44"/>
          <p:cNvSpPr txBox="1"/>
          <p:nvPr/>
        </p:nvSpPr>
        <p:spPr>
          <a:xfrm>
            <a:off x="1245125" y="5847150"/>
            <a:ext cx="5690100" cy="142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08B18"/>
                </a:solidFill>
              </a:rPr>
              <a:t>Restaurant Menu Pricing Method</a:t>
            </a:r>
            <a:r>
              <a:rPr b="1" lang="en" sz="1800">
                <a:solidFill>
                  <a:srgbClr val="F08B18"/>
                </a:solidFill>
              </a:rPr>
              <a:t> #5: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FFFFF"/>
                </a:solidFill>
              </a:rPr>
              <a:t>Delete the Currency Sign</a:t>
            </a:r>
            <a:endParaRPr b="1" sz="12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p:txBody>
      </p:sp>
      <p:sp>
        <p:nvSpPr>
          <p:cNvPr id="363" name="Google Shape;363;p44"/>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grpSp>
        <p:nvGrpSpPr>
          <p:cNvPr id="368" name="Google Shape;368;p45"/>
          <p:cNvGrpSpPr/>
          <p:nvPr/>
        </p:nvGrpSpPr>
        <p:grpSpPr>
          <a:xfrm>
            <a:off x="1245136" y="7325833"/>
            <a:ext cx="5282132" cy="2732574"/>
            <a:chOff x="341361" y="6411433"/>
            <a:chExt cx="5282132" cy="2732574"/>
          </a:xfrm>
        </p:grpSpPr>
        <p:sp>
          <p:nvSpPr>
            <p:cNvPr id="369" name="Google Shape;369;p45"/>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45"/>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1" name="Google Shape;371;p45"/>
          <p:cNvSpPr txBox="1"/>
          <p:nvPr/>
        </p:nvSpPr>
        <p:spPr>
          <a:xfrm>
            <a:off x="731525" y="1117600"/>
            <a:ext cx="6306000" cy="8279700"/>
          </a:xfrm>
          <a:prstGeom prst="rect">
            <a:avLst/>
          </a:prstGeom>
          <a:noFill/>
          <a:ln>
            <a:noFill/>
          </a:ln>
        </p:spPr>
        <p:txBody>
          <a:bodyPr anchorCtr="0" anchor="t" bIns="45700" lIns="0" spcFirstLastPara="1" rIns="91425" wrap="square" tIns="45700">
            <a:noAutofit/>
          </a:bodyPr>
          <a:lstStyle/>
          <a:p>
            <a:pPr indent="0" lvl="0" marL="0" rtl="0" algn="ctr">
              <a:lnSpc>
                <a:spcPct val="115000"/>
              </a:lnSpc>
              <a:spcBef>
                <a:spcPts val="0"/>
              </a:spcBef>
              <a:spcAft>
                <a:spcPts val="0"/>
              </a:spcAft>
              <a:buSzPts val="1100"/>
              <a:buNone/>
            </a:pPr>
            <a:r>
              <a:rPr b="1" lang="en" sz="1200"/>
              <a:t>Restaurant Menu Pricing Methods</a:t>
            </a:r>
            <a:r>
              <a:rPr b="1" lang="en" sz="1200"/>
              <a:t> #5: </a:t>
            </a:r>
            <a:endParaRPr b="1" sz="1200"/>
          </a:p>
          <a:p>
            <a:pPr indent="0" lvl="0" marL="0" rtl="0" algn="ctr">
              <a:lnSpc>
                <a:spcPct val="115000"/>
              </a:lnSpc>
              <a:spcBef>
                <a:spcPts val="0"/>
              </a:spcBef>
              <a:spcAft>
                <a:spcPts val="0"/>
              </a:spcAft>
              <a:buSzPts val="1100"/>
              <a:buNone/>
            </a:pPr>
            <a:r>
              <a:rPr b="1" lang="en" sz="1200"/>
              <a:t>DELETE The Currency Sign </a:t>
            </a:r>
            <a:endParaRPr b="1" sz="1200"/>
          </a:p>
          <a:p>
            <a:pPr indent="0" lvl="0" marL="457200" rtl="0" algn="l">
              <a:lnSpc>
                <a:spcPct val="115000"/>
              </a:lnSpc>
              <a:spcBef>
                <a:spcPts val="0"/>
              </a:spcBef>
              <a:spcAft>
                <a:spcPts val="0"/>
              </a:spcAft>
              <a:buSzPts val="1100"/>
              <a:buNone/>
            </a:pPr>
            <a:r>
              <a:t/>
            </a:r>
            <a:endParaRPr sz="1200"/>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Charging your customers before actually eating your food is something that benefits both you and your clients.</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The main reason for this is because they will be happier with what you deliver to them.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When your clients </a:t>
            </a:r>
            <a:r>
              <a:rPr b="1" i="1" lang="en" sz="1200">
                <a:solidFill>
                  <a:schemeClr val="dk1"/>
                </a:solidFill>
              </a:rPr>
              <a:t>pay in advance</a:t>
            </a:r>
            <a:r>
              <a:rPr lang="en" sz="1200">
                <a:solidFill>
                  <a:schemeClr val="dk1"/>
                </a:solidFill>
              </a:rPr>
              <a:t>, they focus more on what they do </a:t>
            </a:r>
            <a:r>
              <a:rPr b="1" lang="en" sz="1200">
                <a:solidFill>
                  <a:schemeClr val="dk1"/>
                </a:solidFill>
              </a:rPr>
              <a:t>get</a:t>
            </a:r>
            <a:r>
              <a:rPr lang="en" sz="1200">
                <a:solidFill>
                  <a:schemeClr val="dk1"/>
                </a:solidFill>
              </a:rPr>
              <a:t> (so on the benefit of eating good food) than on what they </a:t>
            </a:r>
            <a:r>
              <a:rPr b="1" lang="en" sz="1200">
                <a:solidFill>
                  <a:schemeClr val="dk1"/>
                </a:solidFill>
              </a:rPr>
              <a:t>lose</a:t>
            </a:r>
            <a:r>
              <a:rPr lang="en" sz="1200">
                <a:solidFill>
                  <a:schemeClr val="dk1"/>
                </a:solidFill>
              </a:rPr>
              <a:t> (the money in their wallet).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According to</a:t>
            </a:r>
            <a:r>
              <a:rPr b="1" lang="en" sz="1200">
                <a:solidFill>
                  <a:schemeClr val="dk1"/>
                </a:solidFill>
              </a:rPr>
              <a:t> </a:t>
            </a:r>
            <a:r>
              <a:rPr b="1" lang="en" sz="1200">
                <a:solidFill>
                  <a:schemeClr val="dk1"/>
                </a:solidFill>
                <a:uFill>
                  <a:noFill/>
                </a:uFill>
                <a:hlinkClick r:id="rId3"/>
              </a:rPr>
              <a:t>Prelec &amp; Lowenstein (1998</a:t>
            </a:r>
            <a:r>
              <a:rPr b="1" lang="en" sz="1200">
                <a:solidFill>
                  <a:schemeClr val="dk1"/>
                </a:solidFill>
              </a:rPr>
              <a:t>)</a:t>
            </a:r>
            <a:r>
              <a:rPr lang="en" sz="1200">
                <a:solidFill>
                  <a:schemeClr val="dk1"/>
                </a:solidFill>
              </a:rPr>
              <a:t>, getting them to focus on the benefits actually numbs your customers’ fear of losing their money.</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So you need to make them looking forward to receiving the food they just ordered and focusing on the positive, instead of intensifying the negative aspect of ordering food.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That would be pretty much like twisting the knife or adding insult to injury. And that is precisely what you’re trying to avoid.</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p:txBody>
      </p:sp>
      <p:sp>
        <p:nvSpPr>
          <p:cNvPr id="372" name="Google Shape;372;p45"/>
          <p:cNvSpPr/>
          <p:nvPr/>
        </p:nvSpPr>
        <p:spPr>
          <a:xfrm>
            <a:off x="731525" y="396705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rPr>
              <a:t> </a:t>
            </a:r>
            <a:endParaRPr b="1" sz="1800">
              <a:solidFill>
                <a:srgbClr val="FFFFFF"/>
              </a:solidFill>
            </a:endParaRPr>
          </a:p>
        </p:txBody>
      </p:sp>
      <p:sp>
        <p:nvSpPr>
          <p:cNvPr id="373" name="Google Shape;373;p45"/>
          <p:cNvSpPr txBox="1"/>
          <p:nvPr/>
        </p:nvSpPr>
        <p:spPr>
          <a:xfrm>
            <a:off x="1245125" y="4246950"/>
            <a:ext cx="5690100" cy="142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08B18"/>
                </a:solidFill>
              </a:rPr>
              <a:t>Restaurant Menu Pricing Method</a:t>
            </a:r>
            <a:r>
              <a:rPr b="1" lang="en" sz="1800">
                <a:solidFill>
                  <a:srgbClr val="F08B18"/>
                </a:solidFill>
              </a:rPr>
              <a:t> #6: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FFFFF"/>
                </a:solidFill>
              </a:rPr>
              <a:t>Charge Clients Before Consuming</a:t>
            </a:r>
            <a:endParaRPr b="1" sz="12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p:txBody>
      </p:sp>
      <p:pic>
        <p:nvPicPr>
          <p:cNvPr id="374" name="Google Shape;374;p45"/>
          <p:cNvPicPr preferRelativeResize="0"/>
          <p:nvPr/>
        </p:nvPicPr>
        <p:blipFill>
          <a:blip r:embed="rId4">
            <a:alphaModFix/>
          </a:blip>
          <a:stretch>
            <a:fillRect/>
          </a:stretch>
        </p:blipFill>
        <p:spPr>
          <a:xfrm>
            <a:off x="914400" y="1886275"/>
            <a:ext cx="5943600" cy="1628775"/>
          </a:xfrm>
          <a:prstGeom prst="rect">
            <a:avLst/>
          </a:prstGeom>
          <a:noFill/>
          <a:ln>
            <a:noFill/>
          </a:ln>
        </p:spPr>
      </p:pic>
      <p:sp>
        <p:nvSpPr>
          <p:cNvPr id="375" name="Google Shape;375;p45"/>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grpSp>
        <p:nvGrpSpPr>
          <p:cNvPr id="380" name="Google Shape;380;p46"/>
          <p:cNvGrpSpPr/>
          <p:nvPr/>
        </p:nvGrpSpPr>
        <p:grpSpPr>
          <a:xfrm>
            <a:off x="1245136" y="7325833"/>
            <a:ext cx="5282132" cy="2732574"/>
            <a:chOff x="341361" y="6411433"/>
            <a:chExt cx="5282132" cy="2732574"/>
          </a:xfrm>
        </p:grpSpPr>
        <p:sp>
          <p:nvSpPr>
            <p:cNvPr id="381" name="Google Shape;381;p46"/>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46"/>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3" name="Google Shape;383;p46"/>
          <p:cNvSpPr txBox="1"/>
          <p:nvPr/>
        </p:nvSpPr>
        <p:spPr>
          <a:xfrm>
            <a:off x="733200" y="1347375"/>
            <a:ext cx="6306000" cy="8049900"/>
          </a:xfrm>
          <a:prstGeom prst="rect">
            <a:avLst/>
          </a:prstGeom>
          <a:noFill/>
          <a:ln>
            <a:noFill/>
          </a:ln>
        </p:spPr>
        <p:txBody>
          <a:bodyPr anchorCtr="0" anchor="t" bIns="45700" lIns="0" spcFirstLastPara="1" rIns="91425" wrap="square" tIns="45700">
            <a:noAutofit/>
          </a:bodyPr>
          <a:lstStyle/>
          <a:p>
            <a:pPr indent="0" lvl="0" marL="0" marR="0" rtl="0" algn="l">
              <a:lnSpc>
                <a:spcPct val="115000"/>
              </a:lnSpc>
              <a:spcBef>
                <a:spcPts val="0"/>
              </a:spcBef>
              <a:spcAft>
                <a:spcPts val="0"/>
              </a:spcAft>
              <a:buSzPts val="1100"/>
              <a:buNone/>
            </a:pPr>
            <a:r>
              <a:rPr lang="en" sz="1200">
                <a:solidFill>
                  <a:schemeClr val="dk1"/>
                </a:solidFill>
              </a:rPr>
              <a:t>So that’s why having an online ordering system in place and allowing people to pay online actually takes the heat off from having to pay for their food.</a:t>
            </a:r>
            <a:endParaRPr sz="1200">
              <a:solidFill>
                <a:schemeClr val="dk1"/>
              </a:solidFill>
            </a:endParaRPr>
          </a:p>
          <a:p>
            <a:pPr indent="0" lvl="0" marL="0" marR="0" rtl="0" algn="l">
              <a:lnSpc>
                <a:spcPct val="115000"/>
              </a:lnSpc>
              <a:spcBef>
                <a:spcPts val="0"/>
              </a:spcBef>
              <a:spcAft>
                <a:spcPts val="0"/>
              </a:spcAft>
              <a:buSzPts val="1100"/>
              <a:buNone/>
            </a:pPr>
            <a:r>
              <a:t/>
            </a:r>
            <a:endParaRPr sz="1200">
              <a:solidFill>
                <a:schemeClr val="dk1"/>
              </a:solidFill>
            </a:endParaRPr>
          </a:p>
          <a:p>
            <a:pPr indent="0" lvl="0" marL="0" marR="0" rtl="0" algn="l">
              <a:lnSpc>
                <a:spcPct val="115000"/>
              </a:lnSpc>
              <a:spcBef>
                <a:spcPts val="0"/>
              </a:spcBef>
              <a:spcAft>
                <a:spcPts val="0"/>
              </a:spcAft>
              <a:buSzPts val="1100"/>
              <a:buNone/>
            </a:pPr>
            <a:r>
              <a:rPr lang="en" sz="1200">
                <a:solidFill>
                  <a:schemeClr val="dk1"/>
                </a:solidFill>
              </a:rPr>
              <a:t>Win-win for both you and your customers.</a:t>
            </a:r>
            <a:endParaRPr sz="1200">
              <a:solidFill>
                <a:schemeClr val="dk1"/>
              </a:solidFill>
            </a:endParaRPr>
          </a:p>
          <a:p>
            <a:pPr indent="0" lvl="0" marL="0" marR="0" rtl="0" algn="l">
              <a:lnSpc>
                <a:spcPct val="115000"/>
              </a:lnSpc>
              <a:spcBef>
                <a:spcPts val="0"/>
              </a:spcBef>
              <a:spcAft>
                <a:spcPts val="0"/>
              </a:spcAft>
              <a:buSzPts val="1100"/>
              <a:buNone/>
            </a:pPr>
            <a:r>
              <a:t/>
            </a:r>
            <a:endParaRPr sz="1200">
              <a:solidFill>
                <a:schemeClr val="dk1"/>
              </a:solidFill>
            </a:endParaRPr>
          </a:p>
          <a:p>
            <a:pPr indent="0" lvl="0" marL="0" marR="0" rtl="0" algn="l">
              <a:lnSpc>
                <a:spcPct val="115000"/>
              </a:lnSpc>
              <a:spcBef>
                <a:spcPts val="0"/>
              </a:spcBef>
              <a:spcAft>
                <a:spcPts val="0"/>
              </a:spcAft>
              <a:buSzPts val="1100"/>
              <a:buNone/>
            </a:pPr>
            <a:r>
              <a:t/>
            </a:r>
            <a:endParaRPr sz="1200">
              <a:solidFill>
                <a:schemeClr val="dk1"/>
              </a:solidFill>
            </a:endParaRPr>
          </a:p>
          <a:p>
            <a:pPr indent="0" lvl="0" marL="0" marR="0" rtl="0" algn="ctr">
              <a:lnSpc>
                <a:spcPct val="115000"/>
              </a:lnSpc>
              <a:spcBef>
                <a:spcPts val="0"/>
              </a:spcBef>
              <a:spcAft>
                <a:spcPts val="0"/>
              </a:spcAft>
              <a:buSzPts val="1100"/>
              <a:buNone/>
            </a:pPr>
            <a:r>
              <a:rPr b="1" lang="en" sz="1200"/>
              <a:t>Restaurant Menu Pricing Methods #6: </a:t>
            </a:r>
            <a:endParaRPr b="1" sz="1200"/>
          </a:p>
          <a:p>
            <a:pPr indent="0" lvl="0" marL="0" marR="0" rtl="0" algn="ctr">
              <a:lnSpc>
                <a:spcPct val="115000"/>
              </a:lnSpc>
              <a:spcBef>
                <a:spcPts val="0"/>
              </a:spcBef>
              <a:spcAft>
                <a:spcPts val="0"/>
              </a:spcAft>
              <a:buSzPts val="1100"/>
              <a:buNone/>
            </a:pPr>
            <a:r>
              <a:rPr b="1" lang="en" sz="1200"/>
              <a:t>Charge Clients Before Consuming</a:t>
            </a:r>
            <a:endParaRPr b="1" sz="1200"/>
          </a:p>
          <a:p>
            <a:pPr indent="0" lvl="0" marL="0" marR="0" rtl="0" algn="ctr">
              <a:lnSpc>
                <a:spcPct val="115000"/>
              </a:lnSpc>
              <a:spcBef>
                <a:spcPts val="0"/>
              </a:spcBef>
              <a:spcAft>
                <a:spcPts val="0"/>
              </a:spcAft>
              <a:buSzPts val="1100"/>
              <a:buNone/>
            </a:pPr>
            <a:r>
              <a:t/>
            </a:r>
            <a:endParaRPr b="1" sz="1200">
              <a:solidFill>
                <a:srgbClr val="F08B18"/>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These menu pricing tactics are quite possibly the best thing since sliced bread.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And when your friends are going to come by your restaurant and look around, they will be surprised to see a lot of plates sitting on people’s tables. And  they won’t be able to stop asking you</a:t>
            </a:r>
            <a:r>
              <a:rPr i="1" lang="en" sz="1200">
                <a:solidFill>
                  <a:schemeClr val="dk1"/>
                </a:solidFill>
              </a:rPr>
              <a:t> “how come are these people ordering so much food?</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But don’t worry, we won’t say you’ve used our menu pricing suggestions. In fact, we will let you steal all the glory.</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Because your happiness is our bliss.</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p:txBody>
      </p:sp>
      <p:pic>
        <p:nvPicPr>
          <p:cNvPr id="384" name="Google Shape;384;p46"/>
          <p:cNvPicPr preferRelativeResize="0"/>
          <p:nvPr/>
        </p:nvPicPr>
        <p:blipFill>
          <a:blip r:embed="rId3">
            <a:alphaModFix/>
          </a:blip>
          <a:stretch>
            <a:fillRect/>
          </a:stretch>
        </p:blipFill>
        <p:spPr>
          <a:xfrm>
            <a:off x="733200" y="3374025"/>
            <a:ext cx="6306008" cy="2708350"/>
          </a:xfrm>
          <a:prstGeom prst="rect">
            <a:avLst/>
          </a:prstGeom>
          <a:noFill/>
          <a:ln>
            <a:noFill/>
          </a:ln>
        </p:spPr>
      </p:pic>
      <p:sp>
        <p:nvSpPr>
          <p:cNvPr id="385" name="Google Shape;385;p46"/>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grpSp>
        <p:nvGrpSpPr>
          <p:cNvPr id="390" name="Google Shape;390;p47"/>
          <p:cNvGrpSpPr/>
          <p:nvPr/>
        </p:nvGrpSpPr>
        <p:grpSpPr>
          <a:xfrm>
            <a:off x="1245136" y="7325833"/>
            <a:ext cx="5282132" cy="2732574"/>
            <a:chOff x="341361" y="6411433"/>
            <a:chExt cx="5282132" cy="2732574"/>
          </a:xfrm>
        </p:grpSpPr>
        <p:sp>
          <p:nvSpPr>
            <p:cNvPr id="391" name="Google Shape;391;p47"/>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47"/>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3" name="Google Shape;393;p47"/>
          <p:cNvSpPr/>
          <p:nvPr/>
        </p:nvSpPr>
        <p:spPr>
          <a:xfrm>
            <a:off x="731525" y="3383275"/>
            <a:ext cx="6309300" cy="34302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e</a:t>
            </a:r>
            <a:endParaRPr/>
          </a:p>
        </p:txBody>
      </p:sp>
      <p:sp>
        <p:nvSpPr>
          <p:cNvPr id="394" name="Google Shape;394;p47"/>
          <p:cNvSpPr txBox="1"/>
          <p:nvPr>
            <p:ph type="title"/>
          </p:nvPr>
        </p:nvSpPr>
        <p:spPr>
          <a:xfrm>
            <a:off x="1463040" y="4811890"/>
            <a:ext cx="4660500" cy="1254300"/>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lt1"/>
              </a:buClr>
              <a:buSzPts val="2800"/>
              <a:buFont typeface="Open Sans SemiBold"/>
              <a:buNone/>
            </a:pPr>
            <a:r>
              <a:t/>
            </a:r>
            <a:endParaRPr b="1" sz="2800">
              <a:solidFill>
                <a:schemeClr val="lt1"/>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chemeClr val="lt1"/>
              </a:buClr>
              <a:buSzPts val="2800"/>
              <a:buFont typeface="Open Sans SemiBold"/>
              <a:buNone/>
            </a:pPr>
            <a:r>
              <a:rPr b="1" lang="en" sz="2800">
                <a:solidFill>
                  <a:schemeClr val="lt1"/>
                </a:solidFill>
                <a:latin typeface="Open Sans SemiBold"/>
                <a:ea typeface="Open Sans SemiBold"/>
                <a:cs typeface="Open Sans SemiBold"/>
                <a:sym typeface="Open Sans SemiBold"/>
              </a:rPr>
              <a:t>3 Secret Menu Writing Tips: The BEST Food Descriptions that Make You Hungry</a:t>
            </a:r>
            <a:endParaRPr b="1" i="0" sz="2800" u="none" cap="none" strike="noStrike">
              <a:solidFill>
                <a:schemeClr val="lt1"/>
              </a:solidFill>
              <a:latin typeface="Open Sans SemiBold"/>
              <a:ea typeface="Open Sans SemiBold"/>
              <a:cs typeface="Open Sans SemiBold"/>
              <a:sym typeface="Open Sans SemiBold"/>
            </a:endParaRPr>
          </a:p>
        </p:txBody>
      </p:sp>
      <p:sp>
        <p:nvSpPr>
          <p:cNvPr id="395" name="Google Shape;395;p47"/>
          <p:cNvSpPr txBox="1"/>
          <p:nvPr/>
        </p:nvSpPr>
        <p:spPr>
          <a:xfrm>
            <a:off x="1463040" y="4331021"/>
            <a:ext cx="3480600" cy="494700"/>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rgbClr val="F08B18"/>
              </a:buClr>
              <a:buSzPts val="2000"/>
              <a:buFont typeface="Open Sans"/>
              <a:buNone/>
            </a:pPr>
            <a:r>
              <a:rPr b="1" lang="en" sz="2000">
                <a:solidFill>
                  <a:srgbClr val="F08B18"/>
                </a:solidFill>
                <a:latin typeface="Open Sans"/>
                <a:ea typeface="Open Sans"/>
                <a:cs typeface="Open Sans"/>
                <a:sym typeface="Open Sans"/>
              </a:rPr>
              <a:t>PART 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grpSp>
        <p:nvGrpSpPr>
          <p:cNvPr id="400" name="Google Shape;400;p48"/>
          <p:cNvGrpSpPr/>
          <p:nvPr/>
        </p:nvGrpSpPr>
        <p:grpSpPr>
          <a:xfrm>
            <a:off x="1245136" y="7325833"/>
            <a:ext cx="5282132" cy="2732574"/>
            <a:chOff x="341361" y="6411433"/>
            <a:chExt cx="5282132" cy="2732574"/>
          </a:xfrm>
        </p:grpSpPr>
        <p:sp>
          <p:nvSpPr>
            <p:cNvPr id="401" name="Google Shape;401;p48"/>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48"/>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3" name="Google Shape;403;p48"/>
          <p:cNvSpPr txBox="1"/>
          <p:nvPr/>
        </p:nvSpPr>
        <p:spPr>
          <a:xfrm>
            <a:off x="731520" y="959063"/>
            <a:ext cx="5778000" cy="7695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 sz="2200">
                <a:solidFill>
                  <a:srgbClr val="505153"/>
                </a:solidFill>
                <a:latin typeface="Open Sans SemiBold"/>
                <a:ea typeface="Open Sans SemiBold"/>
                <a:cs typeface="Open Sans SemiBold"/>
                <a:sym typeface="Open Sans SemiBold"/>
              </a:rPr>
              <a:t>Getting Into Your Client’s Head Using Menu Writing Tips</a:t>
            </a:r>
            <a:endParaRPr/>
          </a:p>
        </p:txBody>
      </p:sp>
      <p:cxnSp>
        <p:nvCxnSpPr>
          <p:cNvPr id="404" name="Google Shape;404;p48"/>
          <p:cNvCxnSpPr/>
          <p:nvPr/>
        </p:nvCxnSpPr>
        <p:spPr>
          <a:xfrm>
            <a:off x="731520" y="1847147"/>
            <a:ext cx="900000" cy="0"/>
          </a:xfrm>
          <a:prstGeom prst="straightConnector1">
            <a:avLst/>
          </a:prstGeom>
          <a:noFill/>
          <a:ln cap="flat" cmpd="sng" w="38100">
            <a:solidFill>
              <a:srgbClr val="F08B18"/>
            </a:solidFill>
            <a:prstDash val="solid"/>
            <a:miter lim="800000"/>
            <a:headEnd len="sm" w="sm" type="none"/>
            <a:tailEnd len="sm" w="sm" type="none"/>
          </a:ln>
        </p:spPr>
      </p:cxnSp>
      <p:sp>
        <p:nvSpPr>
          <p:cNvPr id="405" name="Google Shape;405;p48"/>
          <p:cNvSpPr txBox="1"/>
          <p:nvPr/>
        </p:nvSpPr>
        <p:spPr>
          <a:xfrm>
            <a:off x="731520" y="6047232"/>
            <a:ext cx="6306000" cy="26778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a:t>
            </a:r>
            <a:r>
              <a:rPr lang="en" sz="1200">
                <a:solidFill>
                  <a:schemeClr val="dk1"/>
                </a:solidFill>
              </a:rPr>
              <a:t>o successful restaurateurs rely on menu writing tips &amp; secrets to boost their sales?</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200">
                <a:solidFill>
                  <a:schemeClr val="dk1"/>
                </a:solidFill>
              </a:rPr>
              <a:t>Of course they do. It’s not just their delicious food that attracts their clients like moths to a flame. </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200">
                <a:solidFill>
                  <a:schemeClr val="dk1"/>
                </a:solidFill>
              </a:rPr>
              <a:t>It’s the way their menu presents their dishes, which also weighs heavy to their restaurant sales.</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sz="1200">
                <a:solidFill>
                  <a:schemeClr val="dk1"/>
                </a:solidFill>
              </a:rPr>
              <a:t>Did you know that inserting a carefully crafted menu language can lure and bring your clients to you as easily as using fish bait?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Welcome to the third part of the</a:t>
            </a:r>
            <a:r>
              <a:rPr b="1" lang="en" sz="1200">
                <a:solidFill>
                  <a:schemeClr val="dk1"/>
                </a:solidFill>
              </a:rPr>
              <a:t> #MenuEngineeringTrilogy</a:t>
            </a:r>
            <a:r>
              <a:rPr lang="en" sz="1200">
                <a:solidFill>
                  <a:schemeClr val="dk1"/>
                </a:solidFill>
              </a:rPr>
              <a:t>, which highlights the persuasion power that language carries.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In fact, there cannot be no trilogy without an article on the fascinating and absorbing art of menu writing that can easily help you hook your clients.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And here’s precisely why.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285750" marR="0" rtl="0" algn="l">
              <a:spcBef>
                <a:spcPts val="0"/>
              </a:spcBef>
              <a:spcAft>
                <a:spcPts val="0"/>
              </a:spcAft>
              <a:buNone/>
            </a:pPr>
            <a:r>
              <a:t/>
            </a:r>
            <a:endParaRPr>
              <a:solidFill>
                <a:schemeClr val="dk1"/>
              </a:solidFill>
              <a:latin typeface="Open Sans"/>
              <a:ea typeface="Open Sans"/>
              <a:cs typeface="Open Sans"/>
              <a:sym typeface="Open Sans"/>
            </a:endParaRPr>
          </a:p>
        </p:txBody>
      </p:sp>
      <p:pic>
        <p:nvPicPr>
          <p:cNvPr id="406" name="Google Shape;406;p48"/>
          <p:cNvPicPr preferRelativeResize="0"/>
          <p:nvPr/>
        </p:nvPicPr>
        <p:blipFill rotWithShape="1">
          <a:blip r:embed="rId3">
            <a:alphaModFix/>
          </a:blip>
          <a:srcRect b="0" l="870" r="-870" t="9412"/>
          <a:stretch/>
        </p:blipFill>
        <p:spPr>
          <a:xfrm>
            <a:off x="733200" y="2194350"/>
            <a:ext cx="6305999" cy="3562902"/>
          </a:xfrm>
          <a:prstGeom prst="rect">
            <a:avLst/>
          </a:prstGeom>
          <a:noFill/>
          <a:ln>
            <a:noFill/>
          </a:ln>
        </p:spPr>
      </p:pic>
      <p:sp>
        <p:nvSpPr>
          <p:cNvPr id="407" name="Google Shape;407;p48"/>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grpSp>
        <p:nvGrpSpPr>
          <p:cNvPr id="412" name="Google Shape;412;p49"/>
          <p:cNvGrpSpPr/>
          <p:nvPr/>
        </p:nvGrpSpPr>
        <p:grpSpPr>
          <a:xfrm>
            <a:off x="1245136" y="7325833"/>
            <a:ext cx="5282132" cy="2732574"/>
            <a:chOff x="341361" y="6411433"/>
            <a:chExt cx="5282132" cy="2732574"/>
          </a:xfrm>
        </p:grpSpPr>
        <p:sp>
          <p:nvSpPr>
            <p:cNvPr id="413" name="Google Shape;413;p49"/>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49"/>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5" name="Google Shape;415;p49"/>
          <p:cNvSpPr txBox="1"/>
          <p:nvPr/>
        </p:nvSpPr>
        <p:spPr>
          <a:xfrm>
            <a:off x="731525" y="929100"/>
            <a:ext cx="6306000" cy="80244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rPr b="1" lang="en">
                <a:solidFill>
                  <a:schemeClr val="dk1"/>
                </a:solidFill>
              </a:rPr>
              <a:t>Menu Descriptions Words that Sell</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t>Words can prove </a:t>
            </a:r>
            <a:r>
              <a:rPr i="1" lang="en" sz="1200"/>
              <a:t>vital to achieving your goal</a:t>
            </a:r>
            <a:r>
              <a:rPr lang="en" sz="1200"/>
              <a:t>, whatever that may be. Because they can </a:t>
            </a:r>
            <a:r>
              <a:rPr b="1" lang="en" sz="1200"/>
              <a:t>captivate,</a:t>
            </a:r>
            <a:r>
              <a:rPr lang="en" sz="1200"/>
              <a:t> they can </a:t>
            </a:r>
            <a:r>
              <a:rPr b="1" lang="en" sz="1200"/>
              <a:t>influence</a:t>
            </a:r>
            <a:r>
              <a:rPr lang="en" sz="1200"/>
              <a:t>, and they can even </a:t>
            </a:r>
            <a:r>
              <a:rPr b="1" lang="en" sz="1200"/>
              <a:t>sell</a:t>
            </a:r>
            <a:r>
              <a:rPr lang="en" sz="1200"/>
              <a:t>.</a:t>
            </a:r>
            <a:endParaRPr sz="1200"/>
          </a:p>
          <a:p>
            <a:pPr indent="0" lvl="0" marL="0" rtl="0" algn="l">
              <a:lnSpc>
                <a:spcPct val="115000"/>
              </a:lnSpc>
              <a:spcBef>
                <a:spcPts val="800"/>
              </a:spcBef>
              <a:spcAft>
                <a:spcPts val="0"/>
              </a:spcAft>
              <a:buClr>
                <a:schemeClr val="dk1"/>
              </a:buClr>
              <a:buSzPts val="1100"/>
              <a:buFont typeface="Arial"/>
              <a:buNone/>
            </a:pPr>
            <a:r>
              <a:rPr lang="en" sz="1200"/>
              <a:t>That’s why crafty restaurateurs use </a:t>
            </a:r>
            <a:r>
              <a:rPr b="1" lang="en" sz="1200"/>
              <a:t>creative menu wording</a:t>
            </a:r>
            <a:r>
              <a:rPr lang="en" sz="1200"/>
              <a:t>… since they are powerful enough to </a:t>
            </a:r>
            <a:r>
              <a:rPr i="1" lang="en" sz="1200"/>
              <a:t>trigger their clients’ emotional response. </a:t>
            </a:r>
            <a:r>
              <a:rPr lang="en" sz="1200"/>
              <a:t>And </a:t>
            </a:r>
            <a:r>
              <a:rPr b="1" lang="en" sz="1200"/>
              <a:t>impel them to order more foods from the menu</a:t>
            </a:r>
            <a:r>
              <a:rPr lang="en" sz="1200"/>
              <a:t>.</a:t>
            </a:r>
            <a:endParaRPr sz="1200"/>
          </a:p>
          <a:p>
            <a:pPr indent="0" lvl="0" marL="0" rtl="0" algn="l">
              <a:lnSpc>
                <a:spcPct val="115000"/>
              </a:lnSpc>
              <a:spcBef>
                <a:spcPts val="800"/>
              </a:spcBef>
              <a:spcAft>
                <a:spcPts val="0"/>
              </a:spcAft>
              <a:buClr>
                <a:schemeClr val="dk1"/>
              </a:buClr>
              <a:buSzPts val="1100"/>
              <a:buFont typeface="Arial"/>
              <a:buNone/>
            </a:pPr>
            <a:r>
              <a:rPr lang="en" sz="1200"/>
              <a:t>In fact, researchers at Utrecht University, discovered that...</a:t>
            </a:r>
            <a:endParaRPr sz="1200"/>
          </a:p>
          <a:p>
            <a:pPr indent="0" lvl="0" marL="0" rtl="0" algn="l">
              <a:lnSpc>
                <a:spcPct val="115000"/>
              </a:lnSpc>
              <a:spcBef>
                <a:spcPts val="800"/>
              </a:spcBef>
              <a:spcAft>
                <a:spcPts val="0"/>
              </a:spcAft>
              <a:buClr>
                <a:schemeClr val="dk1"/>
              </a:buClr>
              <a:buSzPts val="1100"/>
              <a:buFont typeface="Arial"/>
              <a:buNone/>
            </a:pPr>
            <a:r>
              <a:t/>
            </a:r>
            <a:endParaRPr sz="1200"/>
          </a:p>
          <a:p>
            <a:pPr indent="0" lvl="0" marL="0" rtl="0" algn="l">
              <a:lnSpc>
                <a:spcPct val="115000"/>
              </a:lnSpc>
              <a:spcBef>
                <a:spcPts val="800"/>
              </a:spcBef>
              <a:spcAft>
                <a:spcPts val="0"/>
              </a:spcAft>
              <a:buClr>
                <a:schemeClr val="dk1"/>
              </a:buClr>
              <a:buSzPts val="1100"/>
              <a:buFont typeface="Arial"/>
              <a:buNone/>
            </a:pPr>
            <a:r>
              <a:t/>
            </a:r>
            <a:endParaRPr sz="1200"/>
          </a:p>
          <a:p>
            <a:pPr indent="0" lvl="0" marL="0" rtl="0" algn="l">
              <a:lnSpc>
                <a:spcPct val="115000"/>
              </a:lnSpc>
              <a:spcBef>
                <a:spcPts val="800"/>
              </a:spcBef>
              <a:spcAft>
                <a:spcPts val="0"/>
              </a:spcAft>
              <a:buClr>
                <a:schemeClr val="dk1"/>
              </a:buClr>
              <a:buSzPts val="1100"/>
              <a:buFont typeface="Arial"/>
              <a:buNone/>
            </a:pPr>
            <a:r>
              <a:t/>
            </a:r>
            <a:endParaRPr sz="1200"/>
          </a:p>
          <a:p>
            <a:pPr indent="0" lvl="0" marL="0" rtl="0" algn="l">
              <a:lnSpc>
                <a:spcPct val="115000"/>
              </a:lnSpc>
              <a:spcBef>
                <a:spcPts val="800"/>
              </a:spcBef>
              <a:spcAft>
                <a:spcPts val="0"/>
              </a:spcAft>
              <a:buClr>
                <a:schemeClr val="dk1"/>
              </a:buClr>
              <a:buSzPts val="1100"/>
              <a:buFont typeface="Arial"/>
              <a:buNone/>
            </a:pPr>
            <a:r>
              <a:t/>
            </a:r>
            <a:endParaRPr sz="1200"/>
          </a:p>
          <a:p>
            <a:pPr indent="0" lvl="0" marL="0" rtl="0" algn="l">
              <a:lnSpc>
                <a:spcPct val="115000"/>
              </a:lnSpc>
              <a:spcBef>
                <a:spcPts val="800"/>
              </a:spcBef>
              <a:spcAft>
                <a:spcPts val="0"/>
              </a:spcAft>
              <a:buClr>
                <a:schemeClr val="dk1"/>
              </a:buClr>
              <a:buSzPts val="1100"/>
              <a:buFont typeface="Arial"/>
              <a:buNone/>
            </a:pPr>
            <a:r>
              <a:t/>
            </a:r>
            <a:endParaRPr sz="1200"/>
          </a:p>
          <a:p>
            <a:pPr indent="0" lvl="0" marL="0" rtl="0" algn="l">
              <a:lnSpc>
                <a:spcPct val="115000"/>
              </a:lnSpc>
              <a:spcBef>
                <a:spcPts val="800"/>
              </a:spcBef>
              <a:spcAft>
                <a:spcPts val="0"/>
              </a:spcAft>
              <a:buClr>
                <a:schemeClr val="dk1"/>
              </a:buClr>
              <a:buSzPts val="1100"/>
              <a:buFont typeface="Arial"/>
              <a:buNone/>
            </a:pPr>
            <a:r>
              <a:t/>
            </a:r>
            <a:endParaRPr sz="1200"/>
          </a:p>
          <a:p>
            <a:pPr indent="0" lvl="0" marL="0" rtl="0" algn="l">
              <a:lnSpc>
                <a:spcPct val="115000"/>
              </a:lnSpc>
              <a:spcBef>
                <a:spcPts val="800"/>
              </a:spcBef>
              <a:spcAft>
                <a:spcPts val="0"/>
              </a:spcAft>
              <a:buClr>
                <a:schemeClr val="dk1"/>
              </a:buClr>
              <a:buSzPts val="1100"/>
              <a:buFont typeface="Arial"/>
              <a:buNone/>
            </a:pPr>
            <a:r>
              <a:t/>
            </a:r>
            <a:endParaRPr sz="1200"/>
          </a:p>
          <a:p>
            <a:pPr indent="0" lvl="0" marL="0" rtl="0" algn="l">
              <a:lnSpc>
                <a:spcPct val="115000"/>
              </a:lnSpc>
              <a:spcBef>
                <a:spcPts val="800"/>
              </a:spcBef>
              <a:spcAft>
                <a:spcPts val="0"/>
              </a:spcAft>
              <a:buClr>
                <a:schemeClr val="dk1"/>
              </a:buClr>
              <a:buSzPts val="1100"/>
              <a:buFont typeface="Arial"/>
              <a:buNone/>
            </a:pPr>
            <a:r>
              <a:t/>
            </a:r>
            <a:endParaRPr sz="1200"/>
          </a:p>
          <a:p>
            <a:pPr indent="0" lvl="0" marL="0" rtl="0" algn="l">
              <a:lnSpc>
                <a:spcPct val="115000"/>
              </a:lnSpc>
              <a:spcBef>
                <a:spcPts val="800"/>
              </a:spcBef>
              <a:spcAft>
                <a:spcPts val="0"/>
              </a:spcAft>
              <a:buClr>
                <a:schemeClr val="dk1"/>
              </a:buClr>
              <a:buSzPts val="1100"/>
              <a:buFont typeface="Arial"/>
              <a:buNone/>
            </a:pPr>
            <a:r>
              <a:rPr lang="en" sz="1200"/>
              <a:t>In layman’s terms that means that upon reading appealing restaurant menu descriptions people actually imagine themselves enjoying that tasty food they’re reading about.</a:t>
            </a:r>
            <a:endParaRPr sz="1200"/>
          </a:p>
          <a:p>
            <a:pPr indent="0" lvl="0" marL="0" rtl="0" algn="l">
              <a:lnSpc>
                <a:spcPct val="115000"/>
              </a:lnSpc>
              <a:spcBef>
                <a:spcPts val="800"/>
              </a:spcBef>
              <a:spcAft>
                <a:spcPts val="0"/>
              </a:spcAft>
              <a:buNone/>
            </a:pPr>
            <a:r>
              <a:rPr lang="en" sz="1200"/>
              <a:t>So, without further ado let’s skip to the core menu writing ideas YOU should absolutely use in your menu.</a:t>
            </a:r>
            <a:endParaRPr sz="1200"/>
          </a:p>
          <a:p>
            <a:pPr indent="0" lvl="0" marL="0" rtl="0" algn="l">
              <a:lnSpc>
                <a:spcPct val="115000"/>
              </a:lnSpc>
              <a:spcBef>
                <a:spcPts val="800"/>
              </a:spcBef>
              <a:spcAft>
                <a:spcPts val="0"/>
              </a:spcAft>
              <a:buNone/>
            </a:pPr>
            <a:r>
              <a:t/>
            </a:r>
            <a:endParaRPr sz="700"/>
          </a:p>
          <a:p>
            <a:pPr indent="0" lvl="0" marL="0" rtl="0" algn="l">
              <a:lnSpc>
                <a:spcPct val="115000"/>
              </a:lnSpc>
              <a:spcBef>
                <a:spcPts val="800"/>
              </a:spcBef>
              <a:spcAft>
                <a:spcPts val="0"/>
              </a:spcAft>
              <a:buNone/>
            </a:pPr>
            <a:r>
              <a:rPr b="1" lang="en"/>
              <a:t>How to Write a Menu Description: Follow these 3 Steps</a:t>
            </a:r>
            <a:endParaRPr b="1"/>
          </a:p>
          <a:p>
            <a:pPr indent="0" lvl="0" marL="0" rtl="0" algn="l">
              <a:lnSpc>
                <a:spcPct val="115000"/>
              </a:lnSpc>
              <a:spcBef>
                <a:spcPts val="800"/>
              </a:spcBef>
              <a:spcAft>
                <a:spcPts val="0"/>
              </a:spcAft>
              <a:buClr>
                <a:schemeClr val="dk1"/>
              </a:buClr>
              <a:buSzPts val="1100"/>
              <a:buFont typeface="Arial"/>
              <a:buNone/>
            </a:pPr>
            <a:r>
              <a:t/>
            </a:r>
            <a:endParaRPr sz="1200"/>
          </a:p>
          <a:p>
            <a:pPr indent="0" lvl="0" marL="0" rtl="0" algn="l">
              <a:lnSpc>
                <a:spcPct val="115000"/>
              </a:lnSpc>
              <a:spcBef>
                <a:spcPts val="800"/>
              </a:spcBef>
              <a:spcAft>
                <a:spcPts val="0"/>
              </a:spcAft>
              <a:buNone/>
            </a:pPr>
            <a:r>
              <a:t/>
            </a:r>
            <a:endParaRPr i="1"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Here’s an important trick of the trade. </a:t>
            </a:r>
            <a:endParaRPr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Various studies agree with menu engineers in that one of the best ways to keep your clients satisfied and happy is by </a:t>
            </a:r>
            <a:r>
              <a:rPr b="1" i="1" lang="en" sz="1200">
                <a:solidFill>
                  <a:schemeClr val="dk1"/>
                </a:solidFill>
              </a:rPr>
              <a:t>writing longer food descriptions</a:t>
            </a:r>
            <a:r>
              <a:rPr b="1" lang="en" sz="1200">
                <a:solidFill>
                  <a:schemeClr val="dk1"/>
                </a:solidFill>
              </a:rPr>
              <a:t>.</a:t>
            </a:r>
            <a:endParaRPr b="1"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a:solidFill>
                <a:schemeClr val="dk1"/>
              </a:solidFill>
              <a:latin typeface="Open Sans"/>
              <a:ea typeface="Open Sans"/>
              <a:cs typeface="Open Sans"/>
              <a:sym typeface="Open Sans"/>
            </a:endParaRPr>
          </a:p>
        </p:txBody>
      </p:sp>
      <p:sp>
        <p:nvSpPr>
          <p:cNvPr id="416" name="Google Shape;416;p49"/>
          <p:cNvSpPr/>
          <p:nvPr/>
        </p:nvSpPr>
        <p:spPr>
          <a:xfrm>
            <a:off x="731525" y="7266500"/>
            <a:ext cx="6309300" cy="13023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rPr>
              <a:t> </a:t>
            </a:r>
            <a:endParaRPr b="1" sz="1800">
              <a:solidFill>
                <a:srgbClr val="FFFFFF"/>
              </a:solidFill>
            </a:endParaRPr>
          </a:p>
        </p:txBody>
      </p:sp>
      <p:sp>
        <p:nvSpPr>
          <p:cNvPr id="417" name="Google Shape;417;p49"/>
          <p:cNvSpPr txBox="1"/>
          <p:nvPr/>
        </p:nvSpPr>
        <p:spPr>
          <a:xfrm>
            <a:off x="1245125" y="7546400"/>
            <a:ext cx="5690100" cy="1426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08B18"/>
                </a:solidFill>
              </a:rPr>
              <a:t>Menu Writing Tips #1: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FFFFF"/>
                </a:solidFill>
              </a:rPr>
              <a:t>Longer Food Descriptions Sell 30% More Food</a:t>
            </a:r>
            <a:endParaRPr b="1" sz="12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p:txBody>
      </p:sp>
      <p:sp>
        <p:nvSpPr>
          <p:cNvPr id="418" name="Google Shape;418;p49"/>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
        <p:nvSpPr>
          <p:cNvPr id="419" name="Google Shape;419;p49"/>
          <p:cNvSpPr/>
          <p:nvPr/>
        </p:nvSpPr>
        <p:spPr>
          <a:xfrm>
            <a:off x="729875" y="3120388"/>
            <a:ext cx="6309300" cy="21078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 </a:t>
            </a:r>
            <a:endParaRPr/>
          </a:p>
        </p:txBody>
      </p:sp>
      <p:sp>
        <p:nvSpPr>
          <p:cNvPr id="420" name="Google Shape;420;p49"/>
          <p:cNvSpPr txBox="1"/>
          <p:nvPr/>
        </p:nvSpPr>
        <p:spPr>
          <a:xfrm>
            <a:off x="1104125" y="3293450"/>
            <a:ext cx="5405700" cy="1646100"/>
          </a:xfrm>
          <a:prstGeom prst="rect">
            <a:avLst/>
          </a:prstGeom>
          <a:noFill/>
          <a:ln>
            <a:noFill/>
          </a:ln>
        </p:spPr>
        <p:txBody>
          <a:bodyPr anchorCtr="0" anchor="t" bIns="45700" lIns="91425" spcFirstLastPara="1" rIns="91425" wrap="square" tIns="45700">
            <a:noAutofit/>
          </a:bodyPr>
          <a:lstStyle/>
          <a:p>
            <a:pPr indent="0" lvl="0" marL="863600" rtl="0" algn="l">
              <a:lnSpc>
                <a:spcPct val="115000"/>
              </a:lnSpc>
              <a:spcBef>
                <a:spcPts val="0"/>
              </a:spcBef>
              <a:spcAft>
                <a:spcPts val="0"/>
              </a:spcAft>
              <a:buClr>
                <a:schemeClr val="dk1"/>
              </a:buClr>
              <a:buSzPts val="1100"/>
              <a:buFont typeface="Arial"/>
              <a:buNone/>
            </a:pPr>
            <a:r>
              <a:rPr lang="en">
                <a:solidFill>
                  <a:srgbClr val="FFFFFF"/>
                </a:solidFill>
                <a:latin typeface="Open Sans"/>
                <a:ea typeface="Open Sans"/>
                <a:cs typeface="Open Sans"/>
                <a:sym typeface="Open Sans"/>
              </a:rPr>
              <a:t>“</a:t>
            </a:r>
            <a:r>
              <a:rPr i="1" lang="en">
                <a:solidFill>
                  <a:srgbClr val="FFFFFF"/>
                </a:solidFill>
                <a:latin typeface="Open Sans"/>
                <a:ea typeface="Open Sans"/>
                <a:cs typeface="Open Sans"/>
                <a:sym typeface="Open Sans"/>
              </a:rPr>
              <a:t>tempting food words activate simulations of eating the food, including simulations of the taste and texture of the food, simulations of eating situations, and simulations of hedonic enjoyment</a:t>
            </a:r>
            <a:r>
              <a:rPr lang="en">
                <a:solidFill>
                  <a:srgbClr val="FFFFFF"/>
                </a:solidFill>
                <a:latin typeface="Open Sans"/>
                <a:ea typeface="Open Sans"/>
                <a:cs typeface="Open Sans"/>
                <a:sym typeface="Open Sans"/>
              </a:rPr>
              <a:t>”</a:t>
            </a:r>
            <a:endParaRPr>
              <a:solidFill>
                <a:srgbClr val="FFFFFF"/>
              </a:solidFill>
              <a:latin typeface="Open Sans"/>
              <a:ea typeface="Open Sans"/>
              <a:cs typeface="Open Sans"/>
              <a:sym typeface="Open Sans"/>
            </a:endParaRPr>
          </a:p>
          <a:p>
            <a:pPr indent="0" lvl="0" marL="863600" rtl="0" algn="r">
              <a:lnSpc>
                <a:spcPct val="115000"/>
              </a:lnSpc>
              <a:spcBef>
                <a:spcPts val="800"/>
              </a:spcBef>
              <a:spcAft>
                <a:spcPts val="0"/>
              </a:spcAft>
              <a:buClr>
                <a:schemeClr val="dk1"/>
              </a:buClr>
              <a:buSzPts val="1100"/>
              <a:buFont typeface="Arial"/>
              <a:buNone/>
            </a:pPr>
            <a:r>
              <a:rPr lang="en">
                <a:solidFill>
                  <a:srgbClr val="FFFFFF"/>
                </a:solidFill>
                <a:latin typeface="Open Sans"/>
                <a:ea typeface="Open Sans"/>
                <a:cs typeface="Open Sans"/>
                <a:sym typeface="Open Sans"/>
              </a:rPr>
              <a:t>(Papies EK. </a:t>
            </a:r>
            <a:r>
              <a:rPr lang="en">
                <a:solidFill>
                  <a:srgbClr val="FFFFFF"/>
                </a:solidFill>
                <a:uFill>
                  <a:noFill/>
                </a:uFill>
                <a:latin typeface="Open Sans"/>
                <a:ea typeface="Open Sans"/>
                <a:cs typeface="Open Sans"/>
                <a:sym typeface="Open Sans"/>
                <a:hlinkClick r:id="rId3"/>
              </a:rPr>
              <a:t>Tempting food words activate eating simulations</a:t>
            </a:r>
            <a:r>
              <a:rPr lang="en">
                <a:solidFill>
                  <a:srgbClr val="FFFFFF"/>
                </a:solidFill>
                <a:latin typeface="Open Sans"/>
                <a:ea typeface="Open Sans"/>
                <a:cs typeface="Open Sans"/>
                <a:sym typeface="Open Sans"/>
              </a:rPr>
              <a:t>. </a:t>
            </a:r>
            <a:r>
              <a:rPr i="1" lang="en">
                <a:solidFill>
                  <a:srgbClr val="FFFFFF"/>
                </a:solidFill>
                <a:latin typeface="Open Sans"/>
                <a:ea typeface="Open Sans"/>
                <a:cs typeface="Open Sans"/>
                <a:sym typeface="Open Sans"/>
              </a:rPr>
              <a:t>Frontiers in Psychology</a:t>
            </a:r>
            <a:r>
              <a:rPr lang="en">
                <a:solidFill>
                  <a:srgbClr val="FFFFFF"/>
                </a:solidFill>
                <a:latin typeface="Open Sans"/>
                <a:ea typeface="Open Sans"/>
                <a:cs typeface="Open Sans"/>
                <a:sym typeface="Open Sans"/>
              </a:rPr>
              <a:t>)</a:t>
            </a:r>
            <a:endParaRPr>
              <a:solidFill>
                <a:srgbClr val="FFFFFF"/>
              </a:solidFill>
              <a:latin typeface="Open Sans"/>
              <a:ea typeface="Open Sans"/>
              <a:cs typeface="Open Sans"/>
              <a:sym typeface="Open Sans"/>
            </a:endParaRPr>
          </a:p>
          <a:p>
            <a:pPr indent="0" lvl="0" marL="0" rtl="0" algn="l">
              <a:spcBef>
                <a:spcPts val="800"/>
              </a:spcBef>
              <a:spcAft>
                <a:spcPts val="0"/>
              </a:spcAft>
              <a:buNone/>
            </a:pPr>
            <a:r>
              <a:t/>
            </a:r>
            <a:endParaRPr>
              <a:solidFill>
                <a:srgbClr val="FFFFFF"/>
              </a:solidFill>
              <a:latin typeface="Open Sans"/>
              <a:ea typeface="Open Sans"/>
              <a:cs typeface="Open Sans"/>
              <a:sym typeface="Open Sans"/>
            </a:endParaRPr>
          </a:p>
          <a:p>
            <a:pPr indent="0" lvl="0" marL="0" marR="0" rtl="0" algn="l">
              <a:spcBef>
                <a:spcPts val="0"/>
              </a:spcBef>
              <a:spcAft>
                <a:spcPts val="0"/>
              </a:spcAft>
              <a:buNone/>
            </a:pPr>
            <a:r>
              <a:t/>
            </a:r>
            <a:endParaRPr i="1">
              <a:solidFill>
                <a:srgbClr val="FFFFFF"/>
              </a:solidFill>
              <a:latin typeface="Open Sans"/>
              <a:ea typeface="Open Sans"/>
              <a:cs typeface="Open Sans"/>
              <a:sym typeface="Open Sans"/>
            </a:endParaRPr>
          </a:p>
        </p:txBody>
      </p:sp>
      <p:sp>
        <p:nvSpPr>
          <p:cNvPr id="421" name="Google Shape;421;p49"/>
          <p:cNvSpPr/>
          <p:nvPr/>
        </p:nvSpPr>
        <p:spPr>
          <a:xfrm>
            <a:off x="1005765" y="3381013"/>
            <a:ext cx="864000" cy="864000"/>
          </a:xfrm>
          <a:prstGeom prst="ellipse">
            <a:avLst/>
          </a:prstGeom>
          <a:solidFill>
            <a:srgbClr val="FFFFFF">
              <a:alpha val="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2" name="Google Shape;422;p49"/>
          <p:cNvSpPr txBox="1"/>
          <p:nvPr/>
        </p:nvSpPr>
        <p:spPr>
          <a:xfrm>
            <a:off x="1077778" y="3360219"/>
            <a:ext cx="567600" cy="1323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8000">
                <a:solidFill>
                  <a:srgbClr val="FFFFFF"/>
                </a:solidFill>
                <a:latin typeface="Arial"/>
                <a:ea typeface="Arial"/>
                <a:cs typeface="Arial"/>
                <a:sym typeface="Arial"/>
              </a:rPr>
              <a:t>“</a:t>
            </a:r>
            <a:endParaRPr b="1" sz="8000">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grpSp>
        <p:nvGrpSpPr>
          <p:cNvPr id="427" name="Google Shape;427;p50"/>
          <p:cNvGrpSpPr/>
          <p:nvPr/>
        </p:nvGrpSpPr>
        <p:grpSpPr>
          <a:xfrm>
            <a:off x="1245136" y="7325833"/>
            <a:ext cx="5282132" cy="2732574"/>
            <a:chOff x="341361" y="6411433"/>
            <a:chExt cx="5282132" cy="2732574"/>
          </a:xfrm>
        </p:grpSpPr>
        <p:sp>
          <p:nvSpPr>
            <p:cNvPr id="428" name="Google Shape;428;p50"/>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50"/>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0" name="Google Shape;430;p50"/>
          <p:cNvSpPr txBox="1"/>
          <p:nvPr/>
        </p:nvSpPr>
        <p:spPr>
          <a:xfrm>
            <a:off x="731525" y="888700"/>
            <a:ext cx="6306000" cy="8064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rPr lang="en" sz="1200">
                <a:solidFill>
                  <a:schemeClr val="dk1"/>
                </a:solidFill>
              </a:rPr>
              <a:t>Take for instance the following menu descriptions examples: </a:t>
            </a:r>
            <a:r>
              <a:rPr i="1" lang="en" sz="1200">
                <a:solidFill>
                  <a:schemeClr val="dk1"/>
                </a:solidFill>
              </a:rPr>
              <a:t>Succulent Italian Seafood Filet” </a:t>
            </a:r>
            <a:r>
              <a:rPr b="1" i="1" lang="en" sz="1200">
                <a:solidFill>
                  <a:schemeClr val="dk1"/>
                </a:solidFill>
              </a:rPr>
              <a:t>V.S</a:t>
            </a:r>
            <a:r>
              <a:rPr i="1" lang="en" sz="1200">
                <a:solidFill>
                  <a:schemeClr val="dk1"/>
                </a:solidFill>
              </a:rPr>
              <a:t>. “Seafood Filet”,</a:t>
            </a:r>
            <a:r>
              <a:rPr lang="en" sz="1200">
                <a:solidFill>
                  <a:schemeClr val="dk1"/>
                </a:solidFill>
              </a:rPr>
              <a:t> which costs, let’s say $13.</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The more words you use to name and describe your dishes, the lower the price will seem to your clients. Because they’ll feel that they’ll be getting </a:t>
            </a:r>
            <a:r>
              <a:rPr b="1" lang="en" sz="1200">
                <a:solidFill>
                  <a:schemeClr val="dk1"/>
                </a:solidFill>
              </a:rPr>
              <a:t>more for their money. </a:t>
            </a:r>
            <a:r>
              <a:rPr lang="en" sz="1200">
                <a:highlight>
                  <a:srgbClr val="FFFFFF"/>
                </a:highlight>
              </a:rPr>
              <a:t>That they’ll be the ones</a:t>
            </a:r>
            <a:r>
              <a:rPr b="1" lang="en" sz="1200">
                <a:highlight>
                  <a:srgbClr val="FFFFFF"/>
                </a:highlight>
              </a:rPr>
              <a:t> getting a bargain.</a:t>
            </a:r>
            <a:endParaRPr b="1" sz="1200"/>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field experiment conducted by Dr. Brian Wansink, the director of the Food and Brand Lab at </a:t>
            </a:r>
            <a:r>
              <a:rPr i="1" lang="en" sz="1200">
                <a:solidFill>
                  <a:schemeClr val="dk1"/>
                </a:solidFill>
              </a:rPr>
              <a:t>Cornell University</a:t>
            </a:r>
            <a:r>
              <a:rPr lang="en" sz="1200">
                <a:solidFill>
                  <a:schemeClr val="dk1"/>
                </a:solidFill>
              </a:rPr>
              <a:t>, discovered that using </a:t>
            </a:r>
            <a:r>
              <a:rPr b="1" lang="en" sz="1200">
                <a:solidFill>
                  <a:schemeClr val="dk1"/>
                </a:solidFill>
              </a:rPr>
              <a:t>food descriptions words</a:t>
            </a:r>
            <a:r>
              <a:rPr lang="en" sz="1200">
                <a:solidFill>
                  <a:schemeClr val="dk1"/>
                </a:solidFill>
              </a:rPr>
              <a:t> helped boost sales with </a:t>
            </a:r>
            <a:r>
              <a:rPr b="1" lang="en" sz="1200">
                <a:solidFill>
                  <a:schemeClr val="dk1"/>
                </a:solidFill>
              </a:rPr>
              <a:t>27% more</a:t>
            </a:r>
            <a:r>
              <a:rPr lang="en" sz="1200">
                <a:solidFill>
                  <a:schemeClr val="dk1"/>
                </a:solidFill>
              </a:rPr>
              <a:t> than the same name dishes without those extra descriptors.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So try using more of the following </a:t>
            </a:r>
            <a:r>
              <a:rPr b="1" lang="en" sz="1200">
                <a:solidFill>
                  <a:schemeClr val="dk1"/>
                </a:solidFill>
              </a:rPr>
              <a:t>menu descriptions words</a:t>
            </a:r>
            <a:r>
              <a:rPr lang="en" sz="1200">
                <a:solidFill>
                  <a:schemeClr val="dk1"/>
                </a:solidFill>
              </a:rPr>
              <a:t> like:</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Another great way you can make the most use of this tactic is by </a:t>
            </a:r>
            <a:r>
              <a:rPr b="1" lang="en" sz="1200">
                <a:solidFill>
                  <a:schemeClr val="dk1"/>
                </a:solidFill>
              </a:rPr>
              <a:t>adding plenty of ingredients</a:t>
            </a:r>
            <a:r>
              <a:rPr lang="en" sz="1200">
                <a:solidFill>
                  <a:schemeClr val="dk1"/>
                </a:solidFill>
              </a:rPr>
              <a:t> listed under the foods item in your menu.</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And get this: according to the same Cornell study, customers also rated the more thoroughly described food </a:t>
            </a:r>
            <a:r>
              <a:rPr lang="en" sz="1200" u="sng">
                <a:solidFill>
                  <a:schemeClr val="dk1"/>
                </a:solidFill>
              </a:rPr>
              <a:t>as being more delicious</a:t>
            </a:r>
            <a:r>
              <a:rPr lang="en" sz="1200">
                <a:solidFill>
                  <a:schemeClr val="dk1"/>
                </a:solidFill>
              </a:rPr>
              <a:t>. So instead of merely saying “Chocolate cake”, try more something along the lines of…</a:t>
            </a:r>
            <a:endParaRPr sz="1200">
              <a:solidFill>
                <a:schemeClr val="dk1"/>
              </a:solidFill>
            </a:endParaRPr>
          </a:p>
          <a:p>
            <a:pPr indent="0" lvl="0" marL="0" rtl="0" algn="ctr">
              <a:lnSpc>
                <a:spcPct val="115000"/>
              </a:lnSpc>
              <a:spcBef>
                <a:spcPts val="0"/>
              </a:spcBef>
              <a:spcAft>
                <a:spcPts val="0"/>
              </a:spcAft>
              <a:buNone/>
            </a:pPr>
            <a:r>
              <a:t/>
            </a:r>
            <a:endParaRPr i="1" sz="1200">
              <a:solidFill>
                <a:schemeClr val="dk1"/>
              </a:solidFill>
            </a:endParaRPr>
          </a:p>
          <a:p>
            <a:pPr indent="0" lvl="0" marL="0" rtl="0" algn="ctr">
              <a:lnSpc>
                <a:spcPct val="115000"/>
              </a:lnSpc>
              <a:spcBef>
                <a:spcPts val="0"/>
              </a:spcBef>
              <a:spcAft>
                <a:spcPts val="0"/>
              </a:spcAft>
              <a:buNone/>
            </a:pPr>
            <a:r>
              <a:rPr b="1" i="1" lang="en" sz="1200">
                <a:solidFill>
                  <a:schemeClr val="dk1"/>
                </a:solidFill>
              </a:rPr>
              <a:t>“5-Layer Chocolate Cake – coffee-bathed chocolate gateau, Belgian chocolate filling, fluffy whipped cream and raspberry icing.”</a:t>
            </a:r>
            <a:endParaRPr sz="1350">
              <a:solidFill>
                <a:srgbClr val="525252"/>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br>
              <a:rPr b="1" lang="en" sz="1200">
                <a:solidFill>
                  <a:schemeClr val="dk1"/>
                </a:solidFill>
              </a:rPr>
            </a:br>
            <a:r>
              <a:rPr b="1" lang="en" sz="1200">
                <a:solidFill>
                  <a:schemeClr val="dk1"/>
                </a:solidFill>
              </a:rPr>
              <a:t>Bonus tip:</a:t>
            </a:r>
            <a:r>
              <a:rPr lang="en" sz="1200">
                <a:solidFill>
                  <a:schemeClr val="dk1"/>
                </a:solidFill>
              </a:rPr>
              <a:t> providing that the following also apply to your foods, you can also use the following menu writing formulas like: </a:t>
            </a:r>
            <a:endParaRPr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“gluten-free”, </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“line-caught”, </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“farm-raised” </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or “locally sourced”</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which customers absolutely seem to love.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285750" marR="0" rtl="0" algn="l">
              <a:spcBef>
                <a:spcPts val="0"/>
              </a:spcBef>
              <a:spcAft>
                <a:spcPts val="0"/>
              </a:spcAft>
              <a:buNone/>
            </a:pPr>
            <a:r>
              <a:t/>
            </a:r>
            <a:endParaRPr>
              <a:solidFill>
                <a:schemeClr val="dk1"/>
              </a:solidFill>
              <a:latin typeface="Open Sans"/>
              <a:ea typeface="Open Sans"/>
              <a:cs typeface="Open Sans"/>
              <a:sym typeface="Open Sans"/>
            </a:endParaRPr>
          </a:p>
        </p:txBody>
      </p:sp>
      <p:sp>
        <p:nvSpPr>
          <p:cNvPr id="431" name="Google Shape;431;p50"/>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
        <p:nvSpPr>
          <p:cNvPr id="432" name="Google Shape;432;p50"/>
          <p:cNvSpPr/>
          <p:nvPr/>
        </p:nvSpPr>
        <p:spPr>
          <a:xfrm>
            <a:off x="731550" y="3622400"/>
            <a:ext cx="6309300" cy="1979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 </a:t>
            </a:r>
            <a:endParaRPr/>
          </a:p>
        </p:txBody>
      </p:sp>
      <p:sp>
        <p:nvSpPr>
          <p:cNvPr id="433" name="Google Shape;433;p50"/>
          <p:cNvSpPr txBox="1"/>
          <p:nvPr/>
        </p:nvSpPr>
        <p:spPr>
          <a:xfrm>
            <a:off x="1245125" y="3509525"/>
            <a:ext cx="5405700" cy="20925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FFFFFF"/>
              </a:solidFill>
            </a:endParaRPr>
          </a:p>
          <a:p>
            <a:pPr indent="0" lvl="0" marL="0" rtl="0" algn="ctr">
              <a:lnSpc>
                <a:spcPct val="115000"/>
              </a:lnSpc>
              <a:spcBef>
                <a:spcPts val="0"/>
              </a:spcBef>
              <a:spcAft>
                <a:spcPts val="0"/>
              </a:spcAft>
              <a:buNone/>
            </a:pPr>
            <a:r>
              <a:rPr lang="en" sz="1200" u="sng">
                <a:solidFill>
                  <a:srgbClr val="FFFFFF"/>
                </a:solidFill>
              </a:rPr>
              <a:t>Adjectives: </a:t>
            </a:r>
            <a:endParaRPr sz="1200" u="sng">
              <a:solidFill>
                <a:srgbClr val="FFFFFF"/>
              </a:solidFill>
            </a:endParaRPr>
          </a:p>
          <a:p>
            <a:pPr indent="0" lvl="0" marL="457200" rtl="0" algn="ctr">
              <a:lnSpc>
                <a:spcPct val="115000"/>
              </a:lnSpc>
              <a:spcBef>
                <a:spcPts val="0"/>
              </a:spcBef>
              <a:spcAft>
                <a:spcPts val="0"/>
              </a:spcAft>
              <a:buNone/>
            </a:pPr>
            <a:r>
              <a:rPr lang="en" sz="1200">
                <a:solidFill>
                  <a:srgbClr val="FFFFFF"/>
                </a:solidFill>
              </a:rPr>
              <a:t>“</a:t>
            </a:r>
            <a:r>
              <a:rPr b="1" lang="en" sz="1200">
                <a:solidFill>
                  <a:srgbClr val="FFFFFF"/>
                </a:solidFill>
              </a:rPr>
              <a:t>tender</a:t>
            </a:r>
            <a:r>
              <a:rPr lang="en" sz="1200">
                <a:solidFill>
                  <a:srgbClr val="FFFFFF"/>
                </a:solidFill>
              </a:rPr>
              <a:t>,” “</a:t>
            </a:r>
            <a:r>
              <a:rPr b="1" lang="en" sz="1200">
                <a:solidFill>
                  <a:srgbClr val="FFFFFF"/>
                </a:solidFill>
              </a:rPr>
              <a:t>succulent</a:t>
            </a:r>
            <a:r>
              <a:rPr lang="en" sz="1200">
                <a:solidFill>
                  <a:srgbClr val="FFFFFF"/>
                </a:solidFill>
              </a:rPr>
              <a:t>,” and “</a:t>
            </a:r>
            <a:r>
              <a:rPr b="1" lang="en" sz="1200">
                <a:solidFill>
                  <a:srgbClr val="FFFFFF"/>
                </a:solidFill>
              </a:rPr>
              <a:t>satin</a:t>
            </a:r>
            <a:r>
              <a:rPr lang="en" sz="1200">
                <a:solidFill>
                  <a:srgbClr val="FFFFFF"/>
                </a:solidFill>
              </a:rPr>
              <a:t>”</a:t>
            </a:r>
            <a:endParaRPr sz="1200">
              <a:solidFill>
                <a:srgbClr val="FFFFFF"/>
              </a:solidFill>
            </a:endParaRPr>
          </a:p>
          <a:p>
            <a:pPr indent="0" lvl="0" marL="457200" rtl="0" algn="ctr">
              <a:lnSpc>
                <a:spcPct val="115000"/>
              </a:lnSpc>
              <a:spcBef>
                <a:spcPts val="0"/>
              </a:spcBef>
              <a:spcAft>
                <a:spcPts val="0"/>
              </a:spcAft>
              <a:buNone/>
            </a:pPr>
            <a:r>
              <a:t/>
            </a:r>
            <a:endParaRPr sz="1200">
              <a:solidFill>
                <a:srgbClr val="FFFFFF"/>
              </a:solidFill>
            </a:endParaRPr>
          </a:p>
          <a:p>
            <a:pPr indent="0" lvl="0" marL="0" rtl="0" algn="ctr">
              <a:lnSpc>
                <a:spcPct val="115000"/>
              </a:lnSpc>
              <a:spcBef>
                <a:spcPts val="0"/>
              </a:spcBef>
              <a:spcAft>
                <a:spcPts val="0"/>
              </a:spcAft>
              <a:buNone/>
            </a:pPr>
            <a:r>
              <a:rPr lang="en" sz="1200" u="sng">
                <a:solidFill>
                  <a:srgbClr val="FFFFFF"/>
                </a:solidFill>
              </a:rPr>
              <a:t>Cultural/geographic terms:</a:t>
            </a:r>
            <a:endParaRPr sz="1200" u="sng">
              <a:solidFill>
                <a:srgbClr val="FFFFFF"/>
              </a:solidFill>
            </a:endParaRPr>
          </a:p>
          <a:p>
            <a:pPr indent="0" lvl="0" marL="0" rtl="0" algn="ctr">
              <a:lnSpc>
                <a:spcPct val="115000"/>
              </a:lnSpc>
              <a:spcBef>
                <a:spcPts val="0"/>
              </a:spcBef>
              <a:spcAft>
                <a:spcPts val="0"/>
              </a:spcAft>
              <a:buNone/>
            </a:pPr>
            <a:r>
              <a:rPr lang="en" sz="1200">
                <a:solidFill>
                  <a:srgbClr val="FFFFFF"/>
                </a:solidFill>
              </a:rPr>
              <a:t>“</a:t>
            </a:r>
            <a:r>
              <a:rPr b="1" lang="en" sz="1200">
                <a:solidFill>
                  <a:srgbClr val="FFFFFF"/>
                </a:solidFill>
              </a:rPr>
              <a:t>Cajun</a:t>
            </a:r>
            <a:r>
              <a:rPr lang="en" sz="1200">
                <a:solidFill>
                  <a:srgbClr val="FFFFFF"/>
                </a:solidFill>
              </a:rPr>
              <a:t>”, “</a:t>
            </a:r>
            <a:r>
              <a:rPr b="1" lang="en" sz="1200">
                <a:solidFill>
                  <a:srgbClr val="FFFFFF"/>
                </a:solidFill>
              </a:rPr>
              <a:t>Italian</a:t>
            </a:r>
            <a:r>
              <a:rPr lang="en" sz="1200">
                <a:solidFill>
                  <a:srgbClr val="FFFFFF"/>
                </a:solidFill>
              </a:rPr>
              <a:t>”, “</a:t>
            </a:r>
            <a:r>
              <a:rPr b="1" lang="en" sz="1200">
                <a:solidFill>
                  <a:srgbClr val="FFFFFF"/>
                </a:solidFill>
              </a:rPr>
              <a:t>Spanish</a:t>
            </a:r>
            <a:r>
              <a:rPr lang="en" sz="1200">
                <a:solidFill>
                  <a:srgbClr val="FFFFFF"/>
                </a:solidFill>
              </a:rPr>
              <a:t>”, “</a:t>
            </a:r>
            <a:r>
              <a:rPr b="1" lang="en" sz="1200">
                <a:solidFill>
                  <a:srgbClr val="FFFFFF"/>
                </a:solidFill>
              </a:rPr>
              <a:t>Peruvian</a:t>
            </a:r>
            <a:r>
              <a:rPr lang="en" sz="1200">
                <a:solidFill>
                  <a:srgbClr val="FFFFFF"/>
                </a:solidFill>
              </a:rPr>
              <a:t>”; </a:t>
            </a:r>
            <a:endParaRPr sz="1200">
              <a:solidFill>
                <a:srgbClr val="FFFFFF"/>
              </a:solidFill>
            </a:endParaRPr>
          </a:p>
          <a:p>
            <a:pPr indent="0" lvl="0" marL="0" rtl="0" algn="ctr">
              <a:lnSpc>
                <a:spcPct val="115000"/>
              </a:lnSpc>
              <a:spcBef>
                <a:spcPts val="0"/>
              </a:spcBef>
              <a:spcAft>
                <a:spcPts val="0"/>
              </a:spcAft>
              <a:buNone/>
            </a:pPr>
            <a:r>
              <a:t/>
            </a:r>
            <a:endParaRPr sz="1200">
              <a:solidFill>
                <a:srgbClr val="FFFFFF"/>
              </a:solidFill>
            </a:endParaRPr>
          </a:p>
          <a:p>
            <a:pPr indent="0" lvl="0" marL="0" rtl="0" algn="ctr">
              <a:lnSpc>
                <a:spcPct val="115000"/>
              </a:lnSpc>
              <a:spcBef>
                <a:spcPts val="0"/>
              </a:spcBef>
              <a:spcAft>
                <a:spcPts val="0"/>
              </a:spcAft>
              <a:buNone/>
            </a:pPr>
            <a:r>
              <a:rPr lang="en" sz="1200" u="sng">
                <a:solidFill>
                  <a:srgbClr val="FFFFFF"/>
                </a:solidFill>
              </a:rPr>
              <a:t>Nostalgic terms like…</a:t>
            </a:r>
            <a:endParaRPr sz="1200" u="sng">
              <a:solidFill>
                <a:srgbClr val="FFFFFF"/>
              </a:solidFill>
            </a:endParaRPr>
          </a:p>
          <a:p>
            <a:pPr indent="0" lvl="0" marL="0" rtl="0" algn="ctr">
              <a:lnSpc>
                <a:spcPct val="115000"/>
              </a:lnSpc>
              <a:spcBef>
                <a:spcPts val="0"/>
              </a:spcBef>
              <a:spcAft>
                <a:spcPts val="0"/>
              </a:spcAft>
              <a:buNone/>
            </a:pPr>
            <a:r>
              <a:rPr lang="en" sz="1200">
                <a:solidFill>
                  <a:srgbClr val="FFFFFF"/>
                </a:solidFill>
              </a:rPr>
              <a:t>“</a:t>
            </a:r>
            <a:r>
              <a:rPr b="1" lang="en" sz="1200">
                <a:solidFill>
                  <a:srgbClr val="FFFFFF"/>
                </a:solidFill>
              </a:rPr>
              <a:t>homestyle</a:t>
            </a:r>
            <a:r>
              <a:rPr lang="en" sz="1200">
                <a:solidFill>
                  <a:srgbClr val="FFFFFF"/>
                </a:solidFill>
              </a:rPr>
              <a:t>,” “</a:t>
            </a:r>
            <a:r>
              <a:rPr b="1" lang="en" sz="1200">
                <a:solidFill>
                  <a:srgbClr val="FFFFFF"/>
                </a:solidFill>
              </a:rPr>
              <a:t>traditional</a:t>
            </a:r>
            <a:r>
              <a:rPr lang="en" sz="1200">
                <a:solidFill>
                  <a:srgbClr val="FFFFFF"/>
                </a:solidFill>
              </a:rPr>
              <a:t>,” &amp; “</a:t>
            </a:r>
            <a:r>
              <a:rPr b="1" lang="en" sz="1200">
                <a:solidFill>
                  <a:srgbClr val="FFFFFF"/>
                </a:solidFill>
              </a:rPr>
              <a:t>Grandma’s</a:t>
            </a:r>
            <a:r>
              <a:rPr lang="en" sz="1200">
                <a:solidFill>
                  <a:srgbClr val="FFFFFF"/>
                </a:solidFill>
              </a:rPr>
              <a:t>” </a:t>
            </a:r>
            <a:endParaRPr sz="1200">
              <a:solidFill>
                <a:srgbClr val="FFFFFF"/>
              </a:solidFill>
            </a:endParaRPr>
          </a:p>
          <a:p>
            <a:pPr indent="0" lvl="0" marL="0" marR="0" rtl="0" algn="ctr">
              <a:spcBef>
                <a:spcPts val="0"/>
              </a:spcBef>
              <a:spcAft>
                <a:spcPts val="0"/>
              </a:spcAft>
              <a:buNone/>
            </a:pPr>
            <a:r>
              <a:t/>
            </a:r>
            <a:endParaRPr>
              <a:solidFill>
                <a:srgbClr val="FFFFF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grpSp>
        <p:nvGrpSpPr>
          <p:cNvPr id="438" name="Google Shape;438;p51"/>
          <p:cNvGrpSpPr/>
          <p:nvPr/>
        </p:nvGrpSpPr>
        <p:grpSpPr>
          <a:xfrm>
            <a:off x="1245136" y="7325833"/>
            <a:ext cx="5282132" cy="2732574"/>
            <a:chOff x="341361" y="6411433"/>
            <a:chExt cx="5282132" cy="2732574"/>
          </a:xfrm>
        </p:grpSpPr>
        <p:sp>
          <p:nvSpPr>
            <p:cNvPr id="439" name="Google Shape;439;p51"/>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51"/>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1" name="Google Shape;441;p51"/>
          <p:cNvSpPr txBox="1"/>
          <p:nvPr/>
        </p:nvSpPr>
        <p:spPr>
          <a:xfrm>
            <a:off x="802000" y="1079527"/>
            <a:ext cx="6306000" cy="79053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rPr lang="en" sz="1200">
                <a:solidFill>
                  <a:schemeClr val="dk1"/>
                </a:solidFill>
              </a:rPr>
              <a:t>So the best way to give your clients a run for their money? Writing a longer description of the menu item.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None/>
            </a:pPr>
            <a:r>
              <a:rPr b="1" lang="en" sz="1200">
                <a:solidFill>
                  <a:schemeClr val="dk1"/>
                </a:solidFill>
              </a:rPr>
              <a:t>Menu Writing Tips #1: </a:t>
            </a:r>
            <a:endParaRPr b="1"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rPr>
              <a:t>Longer Food Descriptions Sell 30% More Food</a:t>
            </a:r>
            <a:endParaRPr b="1"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285750" marR="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 nostalgic blast from the past can really help you go a long way with your clients. And as long as you’re using the power of emotional names for your dishes, you can only win.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For example, instead of simply writing “</a:t>
            </a:r>
            <a:r>
              <a:rPr i="1" lang="en" sz="1200">
                <a:solidFill>
                  <a:schemeClr val="dk1"/>
                </a:solidFill>
              </a:rPr>
              <a:t>Lasagna</a:t>
            </a:r>
            <a:r>
              <a:rPr lang="en" sz="1200">
                <a:solidFill>
                  <a:schemeClr val="dk1"/>
                </a:solidFill>
              </a:rPr>
              <a:t>” or “</a:t>
            </a:r>
            <a:r>
              <a:rPr i="1" lang="en" sz="1200">
                <a:solidFill>
                  <a:schemeClr val="dk1"/>
                </a:solidFill>
              </a:rPr>
              <a:t>Wedges</a:t>
            </a:r>
            <a:r>
              <a:rPr lang="en" sz="1200">
                <a:solidFill>
                  <a:schemeClr val="dk1"/>
                </a:solidFill>
              </a:rPr>
              <a:t>”, on your menu, you can go big and use the following menu writing samples: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rPr>
              <a:t>“Grandma’s Lasagna Recipe</a:t>
            </a:r>
            <a:r>
              <a:rPr lang="en" sz="1200">
                <a:solidFill>
                  <a:schemeClr val="dk1"/>
                </a:solidFill>
              </a:rPr>
              <a:t>”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200">
                <a:solidFill>
                  <a:schemeClr val="dk1"/>
                </a:solidFill>
              </a:rPr>
              <a:t>“</a:t>
            </a:r>
            <a:r>
              <a:rPr b="1" lang="en" sz="1200">
                <a:solidFill>
                  <a:schemeClr val="dk1"/>
                </a:solidFill>
              </a:rPr>
              <a:t>Traditional Sicilian Wedges</a:t>
            </a:r>
            <a:r>
              <a:rPr lang="en" sz="1200">
                <a:solidFill>
                  <a:schemeClr val="dk1"/>
                </a:solidFill>
              </a:rPr>
              <a:t>”</a:t>
            </a:r>
            <a:endParaRPr sz="1200">
              <a:solidFill>
                <a:schemeClr val="dk1"/>
              </a:solidFill>
            </a:endParaRPr>
          </a:p>
        </p:txBody>
      </p:sp>
      <p:pic>
        <p:nvPicPr>
          <p:cNvPr id="442" name="Google Shape;442;p51"/>
          <p:cNvPicPr preferRelativeResize="0"/>
          <p:nvPr/>
        </p:nvPicPr>
        <p:blipFill>
          <a:blip r:embed="rId3">
            <a:alphaModFix/>
          </a:blip>
          <a:stretch>
            <a:fillRect/>
          </a:stretch>
        </p:blipFill>
        <p:spPr>
          <a:xfrm>
            <a:off x="914400" y="2766538"/>
            <a:ext cx="5943600" cy="3095625"/>
          </a:xfrm>
          <a:prstGeom prst="rect">
            <a:avLst/>
          </a:prstGeom>
          <a:noFill/>
          <a:ln>
            <a:noFill/>
          </a:ln>
        </p:spPr>
      </p:pic>
      <p:sp>
        <p:nvSpPr>
          <p:cNvPr id="443" name="Google Shape;443;p51"/>
          <p:cNvSpPr/>
          <p:nvPr/>
        </p:nvSpPr>
        <p:spPr>
          <a:xfrm>
            <a:off x="731525" y="612350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rPr>
              <a:t> </a:t>
            </a:r>
            <a:endParaRPr b="1" sz="1800">
              <a:solidFill>
                <a:srgbClr val="FFFFFF"/>
              </a:solidFill>
            </a:endParaRPr>
          </a:p>
        </p:txBody>
      </p:sp>
      <p:sp>
        <p:nvSpPr>
          <p:cNvPr id="444" name="Google Shape;444;p51"/>
          <p:cNvSpPr txBox="1"/>
          <p:nvPr/>
        </p:nvSpPr>
        <p:spPr>
          <a:xfrm>
            <a:off x="1245125" y="6403400"/>
            <a:ext cx="5411700" cy="142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08B18"/>
                </a:solidFill>
              </a:rPr>
              <a:t>Menu Writing Tips #2: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FFFFF"/>
                </a:solidFill>
              </a:rPr>
              <a:t>Use Nostalgia / Emotionally Charged Language to Describe Your Dishes </a:t>
            </a:r>
            <a:endParaRPr b="1" sz="12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rPr b="1" lang="en" sz="1800">
                <a:solidFill>
                  <a:srgbClr val="FFFFFF"/>
                </a:solidFill>
              </a:rPr>
              <a:t>Or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p:txBody>
      </p:sp>
      <p:sp>
        <p:nvSpPr>
          <p:cNvPr id="445" name="Google Shape;445;p51"/>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grpSp>
        <p:nvGrpSpPr>
          <p:cNvPr id="450" name="Google Shape;450;p52"/>
          <p:cNvGrpSpPr/>
          <p:nvPr/>
        </p:nvGrpSpPr>
        <p:grpSpPr>
          <a:xfrm>
            <a:off x="1245136" y="7325833"/>
            <a:ext cx="5282132" cy="2732574"/>
            <a:chOff x="341361" y="6411433"/>
            <a:chExt cx="5282132" cy="2732574"/>
          </a:xfrm>
        </p:grpSpPr>
        <p:sp>
          <p:nvSpPr>
            <p:cNvPr id="451" name="Google Shape;451;p52"/>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52"/>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3" name="Google Shape;453;p52"/>
          <p:cNvSpPr txBox="1"/>
          <p:nvPr/>
        </p:nvSpPr>
        <p:spPr>
          <a:xfrm>
            <a:off x="731525" y="1048202"/>
            <a:ext cx="6306000" cy="79053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t>Coming up with creative ways of reminding them about the things they care about the most is essentially a powerful selling method in itself.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What you should always remember is that people make buying decisions </a:t>
            </a:r>
            <a:r>
              <a:rPr b="1" lang="en" sz="1200"/>
              <a:t>based on their emotions, yet they justify it with logic and reason</a:t>
            </a:r>
            <a:r>
              <a:rPr lang="en" sz="1200"/>
              <a:t>.</a:t>
            </a:r>
            <a:endParaRPr sz="12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b="1" lang="en"/>
              <a:t>Menu Writing Tips #2: </a:t>
            </a:r>
            <a:endParaRPr b="1"/>
          </a:p>
          <a:p>
            <a:pPr indent="0" lvl="0" marL="0" rtl="0" algn="ctr">
              <a:spcBef>
                <a:spcPts val="0"/>
              </a:spcBef>
              <a:spcAft>
                <a:spcPts val="0"/>
              </a:spcAft>
              <a:buNone/>
            </a:pPr>
            <a:r>
              <a:rPr b="1" lang="en"/>
              <a:t>Use Nostalgia / Emotionally Charged Language to Describe Your Dishes</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l">
              <a:spcBef>
                <a:spcPts val="0"/>
              </a:spcBef>
              <a:spcAft>
                <a:spcPts val="0"/>
              </a:spcAft>
              <a:buNone/>
            </a:pPr>
            <a:r>
              <a:t/>
            </a:r>
            <a:endParaRPr b="1"/>
          </a:p>
          <a:p>
            <a:pPr indent="0" lvl="0" marL="0" rtl="0" algn="l">
              <a:lnSpc>
                <a:spcPct val="115000"/>
              </a:lnSpc>
              <a:spcBef>
                <a:spcPts val="0"/>
              </a:spcBef>
              <a:spcAft>
                <a:spcPts val="0"/>
              </a:spcAft>
              <a:buNone/>
            </a:pPr>
            <a:r>
              <a:rPr lang="en" sz="1200">
                <a:solidFill>
                  <a:schemeClr val="dk1"/>
                </a:solidFill>
              </a:rPr>
              <a:t>Persuasion is strongly related to lexical diversity. What does that mean?</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Well, Hosman (2002) discovered that people get persuaded more easily </a:t>
            </a:r>
            <a:r>
              <a:rPr i="1" lang="en" sz="1200">
                <a:solidFill>
                  <a:schemeClr val="dk1"/>
                </a:solidFill>
              </a:rPr>
              <a:t>as long as</a:t>
            </a:r>
            <a:r>
              <a:rPr lang="en" sz="1200">
                <a:solidFill>
                  <a:schemeClr val="dk1"/>
                </a:solidFill>
              </a:rPr>
              <a:t> the text they’re seeing or the speech they’re hearing contains a </a:t>
            </a:r>
            <a:r>
              <a:rPr b="1" lang="en" sz="1200">
                <a:solidFill>
                  <a:schemeClr val="dk1"/>
                </a:solidFill>
              </a:rPr>
              <a:t>variety of synonyms</a:t>
            </a:r>
            <a:r>
              <a:rPr lang="en" sz="1200">
                <a:solidFill>
                  <a:schemeClr val="dk1"/>
                </a:solidFill>
              </a:rPr>
              <a:t>. </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Hosman highlights the importance of using this concept, called</a:t>
            </a:r>
            <a:r>
              <a:rPr b="1" lang="en" sz="1200">
                <a:solidFill>
                  <a:schemeClr val="dk1"/>
                </a:solidFill>
              </a:rPr>
              <a:t> type-token ratio</a:t>
            </a:r>
            <a:r>
              <a:rPr lang="en" sz="1200">
                <a:solidFill>
                  <a:schemeClr val="dk1"/>
                </a:solidFill>
              </a:rPr>
              <a:t> or </a:t>
            </a:r>
            <a:r>
              <a:rPr b="1" lang="en" sz="1200">
                <a:solidFill>
                  <a:schemeClr val="dk1"/>
                </a:solidFill>
              </a:rPr>
              <a:t>TTR</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TTR is an indicator that can be calculated using the following formula:</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b="1" lang="en">
                <a:solidFill>
                  <a:schemeClr val="dk1"/>
                </a:solidFill>
              </a:rPr>
              <a:t>Type-Token Ratio = No. of Different Words / Total No. of Words</a:t>
            </a:r>
            <a:endParaRPr b="1">
              <a:solidFill>
                <a:schemeClr val="dk1"/>
              </a:solidFill>
            </a:endParaRPr>
          </a:p>
          <a:p>
            <a:pPr indent="0" lvl="0" marL="0" rtl="0" algn="ctr">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pic>
        <p:nvPicPr>
          <p:cNvPr id="454" name="Google Shape;454;p52"/>
          <p:cNvPicPr preferRelativeResize="0"/>
          <p:nvPr/>
        </p:nvPicPr>
        <p:blipFill rotWithShape="1">
          <a:blip r:embed="rId3">
            <a:alphaModFix/>
          </a:blip>
          <a:srcRect b="4694" l="5287" r="4484" t="5369"/>
          <a:stretch/>
        </p:blipFill>
        <p:spPr>
          <a:xfrm>
            <a:off x="888850" y="3274375"/>
            <a:ext cx="5994689" cy="1426800"/>
          </a:xfrm>
          <a:prstGeom prst="rect">
            <a:avLst/>
          </a:prstGeom>
          <a:noFill/>
          <a:ln>
            <a:noFill/>
          </a:ln>
        </p:spPr>
      </p:pic>
      <p:sp>
        <p:nvSpPr>
          <p:cNvPr id="455" name="Google Shape;455;p52"/>
          <p:cNvSpPr/>
          <p:nvPr/>
        </p:nvSpPr>
        <p:spPr>
          <a:xfrm>
            <a:off x="731525" y="498050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rPr>
              <a:t> </a:t>
            </a:r>
            <a:endParaRPr b="1" sz="1800">
              <a:solidFill>
                <a:srgbClr val="FFFFFF"/>
              </a:solidFill>
            </a:endParaRPr>
          </a:p>
        </p:txBody>
      </p:sp>
      <p:sp>
        <p:nvSpPr>
          <p:cNvPr id="456" name="Google Shape;456;p52"/>
          <p:cNvSpPr txBox="1"/>
          <p:nvPr/>
        </p:nvSpPr>
        <p:spPr>
          <a:xfrm>
            <a:off x="1245125" y="5260400"/>
            <a:ext cx="5690100" cy="142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08B18"/>
                </a:solidFill>
              </a:rPr>
              <a:t>Menu Writing Tips #3: </a:t>
            </a:r>
            <a:endParaRPr b="1" sz="1800">
              <a:solidFill>
                <a:srgbClr val="FFFFFF"/>
              </a:solidFill>
            </a:endParaRPr>
          </a:p>
          <a:p>
            <a:pPr indent="0" lvl="0" marL="0" rtl="0" algn="l">
              <a:lnSpc>
                <a:spcPct val="115000"/>
              </a:lnSpc>
              <a:spcBef>
                <a:spcPts val="0"/>
              </a:spcBef>
              <a:spcAft>
                <a:spcPts val="0"/>
              </a:spcAft>
              <a:buSzPts val="1100"/>
              <a:buNone/>
            </a:pPr>
            <a:r>
              <a:rPr b="1" lang="en" sz="1800">
                <a:solidFill>
                  <a:srgbClr val="FFFFFF"/>
                </a:solidFill>
              </a:rPr>
              <a:t>Maximize the Diversity of Your Word Choices </a:t>
            </a:r>
            <a:endParaRPr b="1" sz="12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a:p>
            <a:pPr indent="0" lvl="0" marL="0" marR="0" rtl="0" algn="l">
              <a:spcBef>
                <a:spcPts val="0"/>
              </a:spcBef>
              <a:spcAft>
                <a:spcPts val="0"/>
              </a:spcAft>
              <a:buNone/>
            </a:pPr>
            <a:r>
              <a:t/>
            </a:r>
            <a:endParaRPr b="1" sz="1800">
              <a:solidFill>
                <a:srgbClr val="FFFFFF"/>
              </a:solidFill>
            </a:endParaRPr>
          </a:p>
        </p:txBody>
      </p:sp>
      <p:sp>
        <p:nvSpPr>
          <p:cNvPr id="457" name="Google Shape;457;p52"/>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grpSp>
        <p:nvGrpSpPr>
          <p:cNvPr id="462" name="Google Shape;462;p53"/>
          <p:cNvGrpSpPr/>
          <p:nvPr/>
        </p:nvGrpSpPr>
        <p:grpSpPr>
          <a:xfrm>
            <a:off x="1245136" y="7325833"/>
            <a:ext cx="5282132" cy="2732574"/>
            <a:chOff x="341361" y="6411433"/>
            <a:chExt cx="5282132" cy="2732574"/>
          </a:xfrm>
        </p:grpSpPr>
        <p:sp>
          <p:nvSpPr>
            <p:cNvPr id="463" name="Google Shape;463;p53"/>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53"/>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5" name="Google Shape;465;p53"/>
          <p:cNvSpPr txBox="1"/>
          <p:nvPr/>
        </p:nvSpPr>
        <p:spPr>
          <a:xfrm>
            <a:off x="731525" y="931302"/>
            <a:ext cx="6306000" cy="79053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And the </a:t>
            </a:r>
            <a:r>
              <a:rPr b="1" i="1" lang="en" sz="1200">
                <a:solidFill>
                  <a:schemeClr val="dk1"/>
                </a:solidFill>
              </a:rPr>
              <a:t>higher the TTR number, the better</a:t>
            </a:r>
            <a:r>
              <a:rPr lang="en" sz="1200">
                <a:solidFill>
                  <a:schemeClr val="dk1"/>
                </a:solidFill>
              </a:rPr>
              <a:t>, because your clients will perceive messages with a bigger TTR to be more </a:t>
            </a:r>
            <a:r>
              <a:rPr b="1" lang="en" sz="1200">
                <a:solidFill>
                  <a:schemeClr val="dk1"/>
                </a:solidFill>
              </a:rPr>
              <a:t>interesting</a:t>
            </a:r>
            <a:r>
              <a:rPr lang="en" sz="1200">
                <a:solidFill>
                  <a:schemeClr val="dk1"/>
                </a:solidFill>
              </a:rPr>
              <a:t>.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rPr lang="en" sz="1200">
                <a:solidFill>
                  <a:schemeClr val="dk1"/>
                </a:solidFill>
              </a:rPr>
              <a:t>And they will assess them </a:t>
            </a:r>
            <a:r>
              <a:rPr b="1" lang="en" sz="1200">
                <a:solidFill>
                  <a:schemeClr val="dk1"/>
                </a:solidFill>
              </a:rPr>
              <a:t>more favorably</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However, make sure you’re only sticking to using simple words, instead of more fancier words that might confuse your clients.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Here’s the best way you can see how easy to understand your menu is: read it to a 7-year old. Or at least put yourself in the shoes of a 7-year-old. I’m not joking.</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Some of the biggest copywriters in history use the same method. Because that is honestly the easiest way to make sure that everyone finds your menu irresistible.</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So make sure you’re using different, yet simple words to best describe your dishes. </a:t>
            </a:r>
            <a:endParaRPr sz="1200">
              <a:solidFill>
                <a:schemeClr val="dk1"/>
              </a:solidFill>
            </a:endParaRPr>
          </a:p>
          <a:p>
            <a:pPr indent="0" lvl="0" marL="0" rtl="0" algn="l">
              <a:lnSpc>
                <a:spcPct val="115000"/>
              </a:lnSpc>
              <a:spcBef>
                <a:spcPts val="0"/>
              </a:spcBef>
              <a:spcAft>
                <a:spcPts val="0"/>
              </a:spcAft>
              <a:buNone/>
            </a:pPr>
            <a:r>
              <a:t/>
            </a:r>
            <a:endParaRPr sz="6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ctr">
              <a:lnSpc>
                <a:spcPct val="115000"/>
              </a:lnSpc>
              <a:spcBef>
                <a:spcPts val="0"/>
              </a:spcBef>
              <a:spcAft>
                <a:spcPts val="0"/>
              </a:spcAft>
              <a:buNone/>
            </a:pPr>
            <a:r>
              <a:rPr b="1" lang="en" sz="1200">
                <a:solidFill>
                  <a:schemeClr val="dk1"/>
                </a:solidFill>
              </a:rPr>
              <a:t>Menu Writing Tips #3: </a:t>
            </a:r>
            <a:endParaRPr b="1" sz="1200">
              <a:solidFill>
                <a:schemeClr val="dk1"/>
              </a:solidFill>
            </a:endParaRPr>
          </a:p>
          <a:p>
            <a:pPr indent="0" lvl="0" marL="0" rtl="0" algn="ctr">
              <a:lnSpc>
                <a:spcPct val="115000"/>
              </a:lnSpc>
              <a:spcBef>
                <a:spcPts val="0"/>
              </a:spcBef>
              <a:spcAft>
                <a:spcPts val="0"/>
              </a:spcAft>
              <a:buNone/>
            </a:pPr>
            <a:r>
              <a:rPr b="1" lang="en" sz="1200">
                <a:solidFill>
                  <a:schemeClr val="dk1"/>
                </a:solidFill>
              </a:rPr>
              <a:t>Maximize the Diversity of Your Word Choices </a:t>
            </a:r>
            <a:endParaRPr b="1" sz="1200">
              <a:solidFill>
                <a:schemeClr val="dk1"/>
              </a:solidFill>
            </a:endParaRPr>
          </a:p>
          <a:p>
            <a:pPr indent="0" lvl="0" marL="0" rtl="0" algn="ctr">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pic>
        <p:nvPicPr>
          <p:cNvPr id="466" name="Google Shape;466;p53"/>
          <p:cNvPicPr preferRelativeResize="0"/>
          <p:nvPr/>
        </p:nvPicPr>
        <p:blipFill>
          <a:blip r:embed="rId3">
            <a:alphaModFix/>
          </a:blip>
          <a:stretch>
            <a:fillRect/>
          </a:stretch>
        </p:blipFill>
        <p:spPr>
          <a:xfrm>
            <a:off x="912725" y="6055175"/>
            <a:ext cx="5943600" cy="3648075"/>
          </a:xfrm>
          <a:prstGeom prst="rect">
            <a:avLst/>
          </a:prstGeom>
          <a:noFill/>
          <a:ln>
            <a:noFill/>
          </a:ln>
        </p:spPr>
      </p:pic>
      <p:sp>
        <p:nvSpPr>
          <p:cNvPr id="467" name="Google Shape;467;p53"/>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a:t>
            </a:r>
            <a:r>
              <a:rPr b="1" lang="en" sz="900"/>
              <a:t>Menu Engineering Trilogy -</a:t>
            </a:r>
            <a:endParaRPr b="1" sz="900"/>
          </a:p>
        </p:txBody>
      </p:sp>
      <p:sp>
        <p:nvSpPr>
          <p:cNvPr id="468" name="Google Shape;468;p53"/>
          <p:cNvSpPr/>
          <p:nvPr/>
        </p:nvSpPr>
        <p:spPr>
          <a:xfrm>
            <a:off x="729875" y="2137450"/>
            <a:ext cx="6309300" cy="14040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 </a:t>
            </a:r>
            <a:endParaRPr/>
          </a:p>
        </p:txBody>
      </p:sp>
      <p:sp>
        <p:nvSpPr>
          <p:cNvPr id="469" name="Google Shape;469;p53"/>
          <p:cNvSpPr txBox="1"/>
          <p:nvPr/>
        </p:nvSpPr>
        <p:spPr>
          <a:xfrm>
            <a:off x="2100550" y="2310500"/>
            <a:ext cx="4409400" cy="8673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100"/>
              <a:buNone/>
            </a:pPr>
            <a:r>
              <a:rPr lang="en" sz="1200">
                <a:solidFill>
                  <a:srgbClr val="FFFFFF"/>
                </a:solidFill>
              </a:rPr>
              <a:t>“</a:t>
            </a:r>
            <a:r>
              <a:rPr i="1" lang="en" sz="1200">
                <a:solidFill>
                  <a:srgbClr val="FFFFFF"/>
                </a:solidFill>
              </a:rPr>
              <a:t>A low TTR means that a speaker’s vocabulary is relatively redundant, while a high TTR means that it is relatively diverse</a:t>
            </a:r>
            <a:r>
              <a:rPr lang="en" sz="1200">
                <a:solidFill>
                  <a:srgbClr val="FFFFFF"/>
                </a:solidFill>
              </a:rPr>
              <a:t>.” </a:t>
            </a:r>
            <a:endParaRPr sz="1200">
              <a:solidFill>
                <a:srgbClr val="FFFFFF"/>
              </a:solidFill>
            </a:endParaRPr>
          </a:p>
          <a:p>
            <a:pPr indent="0" lvl="0" marL="457200" rtl="0" algn="l">
              <a:lnSpc>
                <a:spcPct val="115000"/>
              </a:lnSpc>
              <a:spcBef>
                <a:spcPts val="0"/>
              </a:spcBef>
              <a:spcAft>
                <a:spcPts val="0"/>
              </a:spcAft>
              <a:buSzPts val="1100"/>
              <a:buNone/>
            </a:pPr>
            <a:r>
              <a:t/>
            </a:r>
            <a:endParaRPr sz="1200">
              <a:solidFill>
                <a:srgbClr val="FFFFFF"/>
              </a:solidFill>
            </a:endParaRPr>
          </a:p>
          <a:p>
            <a:pPr indent="0" lvl="0" marL="457200" rtl="0" algn="l">
              <a:lnSpc>
                <a:spcPct val="115000"/>
              </a:lnSpc>
              <a:spcBef>
                <a:spcPts val="0"/>
              </a:spcBef>
              <a:spcAft>
                <a:spcPts val="0"/>
              </a:spcAft>
              <a:buClr>
                <a:srgbClr val="000000"/>
              </a:buClr>
              <a:buSzPts val="1100"/>
              <a:buFont typeface="Arial"/>
              <a:buNone/>
            </a:pPr>
            <a:r>
              <a:rPr lang="en" sz="1200">
                <a:solidFill>
                  <a:srgbClr val="FFFFFF"/>
                </a:solidFill>
              </a:rPr>
              <a:t>(</a:t>
            </a:r>
            <a:r>
              <a:rPr b="1" i="1" lang="en">
                <a:solidFill>
                  <a:srgbClr val="FFFFFF"/>
                </a:solidFill>
                <a:uFill>
                  <a:noFill/>
                </a:uFill>
                <a:latin typeface="Open Sans"/>
                <a:ea typeface="Open Sans"/>
                <a:cs typeface="Open Sans"/>
                <a:sym typeface="Open Sans"/>
                <a:hlinkClick r:id="rId4"/>
              </a:rPr>
              <a:t>Hosman, 2002</a:t>
            </a:r>
            <a:r>
              <a:rPr b="1" i="1" lang="en">
                <a:solidFill>
                  <a:srgbClr val="FFFFFF"/>
                </a:solidFill>
                <a:latin typeface="Open Sans"/>
                <a:ea typeface="Open Sans"/>
                <a:cs typeface="Open Sans"/>
                <a:sym typeface="Open Sans"/>
              </a:rPr>
              <a:t>, pp. 374)</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marR="0" rtl="0" algn="l">
              <a:spcBef>
                <a:spcPts val="0"/>
              </a:spcBef>
              <a:spcAft>
                <a:spcPts val="0"/>
              </a:spcAft>
              <a:buNone/>
            </a:pPr>
            <a:r>
              <a:t/>
            </a:r>
            <a:endParaRPr i="1">
              <a:solidFill>
                <a:srgbClr val="FFFFFF"/>
              </a:solidFill>
              <a:latin typeface="Open Sans"/>
              <a:ea typeface="Open Sans"/>
              <a:cs typeface="Open Sans"/>
              <a:sym typeface="Open Sans"/>
            </a:endParaRPr>
          </a:p>
        </p:txBody>
      </p:sp>
      <p:sp>
        <p:nvSpPr>
          <p:cNvPr id="470" name="Google Shape;470;p53"/>
          <p:cNvSpPr/>
          <p:nvPr/>
        </p:nvSpPr>
        <p:spPr>
          <a:xfrm>
            <a:off x="1463040" y="7772400"/>
            <a:ext cx="864000" cy="864000"/>
          </a:xfrm>
          <a:prstGeom prst="ellipse">
            <a:avLst/>
          </a:prstGeom>
          <a:solidFill>
            <a:srgbClr val="FFFFFF">
              <a:alpha val="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1" name="Google Shape;471;p53"/>
          <p:cNvSpPr txBox="1"/>
          <p:nvPr/>
        </p:nvSpPr>
        <p:spPr>
          <a:xfrm>
            <a:off x="1535053" y="7751607"/>
            <a:ext cx="567600" cy="1323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8000">
                <a:solidFill>
                  <a:srgbClr val="FFFFFF"/>
                </a:solidFill>
                <a:latin typeface="Arial"/>
                <a:ea typeface="Arial"/>
                <a:cs typeface="Arial"/>
                <a:sym typeface="Arial"/>
              </a:rPr>
              <a:t>“</a:t>
            </a:r>
            <a:endParaRPr b="1" sz="8000">
              <a:solidFill>
                <a:srgbClr val="FFFFFF"/>
              </a:solidFill>
              <a:latin typeface="Arial"/>
              <a:ea typeface="Arial"/>
              <a:cs typeface="Arial"/>
              <a:sym typeface="Arial"/>
            </a:endParaRPr>
          </a:p>
        </p:txBody>
      </p:sp>
      <p:sp>
        <p:nvSpPr>
          <p:cNvPr id="472" name="Google Shape;472;p53"/>
          <p:cNvSpPr/>
          <p:nvPr/>
        </p:nvSpPr>
        <p:spPr>
          <a:xfrm>
            <a:off x="1236540" y="2351000"/>
            <a:ext cx="864000" cy="864000"/>
          </a:xfrm>
          <a:prstGeom prst="ellipse">
            <a:avLst/>
          </a:prstGeom>
          <a:solidFill>
            <a:srgbClr val="FFFFFF">
              <a:alpha val="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3" name="Google Shape;473;p53"/>
          <p:cNvSpPr txBox="1"/>
          <p:nvPr/>
        </p:nvSpPr>
        <p:spPr>
          <a:xfrm>
            <a:off x="1308553" y="2330207"/>
            <a:ext cx="567600" cy="1323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8000">
                <a:solidFill>
                  <a:srgbClr val="FFFFFF"/>
                </a:solidFill>
                <a:latin typeface="Arial"/>
                <a:ea typeface="Arial"/>
                <a:cs typeface="Arial"/>
                <a:sym typeface="Arial"/>
              </a:rPr>
              <a:t>“</a:t>
            </a:r>
            <a:endParaRPr b="1" sz="800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grpSp>
        <p:nvGrpSpPr>
          <p:cNvPr id="155" name="Google Shape;155;p27"/>
          <p:cNvGrpSpPr/>
          <p:nvPr/>
        </p:nvGrpSpPr>
        <p:grpSpPr>
          <a:xfrm>
            <a:off x="1245136" y="7325833"/>
            <a:ext cx="5282129" cy="2732567"/>
            <a:chOff x="341361" y="6411433"/>
            <a:chExt cx="5282129" cy="2732567"/>
          </a:xfrm>
        </p:grpSpPr>
        <p:sp>
          <p:nvSpPr>
            <p:cNvPr id="156" name="Google Shape;156;p27"/>
            <p:cNvSpPr/>
            <p:nvPr/>
          </p:nvSpPr>
          <p:spPr>
            <a:xfrm>
              <a:off x="341361" y="6411433"/>
              <a:ext cx="3093581" cy="2732567"/>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27"/>
            <p:cNvSpPr/>
            <p:nvPr/>
          </p:nvSpPr>
          <p:spPr>
            <a:xfrm>
              <a:off x="3457401" y="8224826"/>
              <a:ext cx="2166089" cy="919174"/>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8" name="Google Shape;158;p27"/>
          <p:cNvSpPr/>
          <p:nvPr/>
        </p:nvSpPr>
        <p:spPr>
          <a:xfrm>
            <a:off x="731520" y="3383280"/>
            <a:ext cx="6309360" cy="329184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159" name="Google Shape;159;p27"/>
          <p:cNvSpPr txBox="1"/>
          <p:nvPr>
            <p:ph type="title"/>
          </p:nvPr>
        </p:nvSpPr>
        <p:spPr>
          <a:xfrm>
            <a:off x="1463040" y="4507090"/>
            <a:ext cx="4660400" cy="1254355"/>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chemeClr val="lt1"/>
              </a:buClr>
              <a:buSzPts val="2800"/>
              <a:buFont typeface="Open Sans SemiBold"/>
              <a:buNone/>
            </a:pPr>
            <a:r>
              <a:rPr b="1" lang="en" sz="2800">
                <a:solidFill>
                  <a:schemeClr val="lt1"/>
                </a:solidFill>
                <a:latin typeface="Open Sans SemiBold"/>
                <a:ea typeface="Open Sans SemiBold"/>
                <a:cs typeface="Open Sans SemiBold"/>
                <a:sym typeface="Open Sans SemiBold"/>
              </a:rPr>
              <a:t>4 </a:t>
            </a:r>
            <a:r>
              <a:rPr b="1" i="0" lang="en" sz="2800" u="none" cap="none" strike="noStrike">
                <a:solidFill>
                  <a:schemeClr val="lt1"/>
                </a:solidFill>
                <a:latin typeface="Open Sans SemiBold"/>
                <a:ea typeface="Open Sans SemiBold"/>
                <a:cs typeface="Open Sans SemiBold"/>
                <a:sym typeface="Open Sans SemiBold"/>
              </a:rPr>
              <a:t>Menu Design Tips T</a:t>
            </a:r>
            <a:r>
              <a:rPr b="1" lang="en" sz="2800">
                <a:solidFill>
                  <a:schemeClr val="lt1"/>
                </a:solidFill>
                <a:latin typeface="Open Sans SemiBold"/>
                <a:ea typeface="Open Sans SemiBold"/>
                <a:cs typeface="Open Sans SemiBold"/>
                <a:sym typeface="Open Sans SemiBold"/>
              </a:rPr>
              <a:t>hat will</a:t>
            </a:r>
            <a:r>
              <a:rPr b="1" i="0" lang="en" sz="2800" u="none" cap="none" strike="noStrike">
                <a:solidFill>
                  <a:schemeClr val="lt1"/>
                </a:solidFill>
                <a:latin typeface="Open Sans SemiBold"/>
                <a:ea typeface="Open Sans SemiBold"/>
                <a:cs typeface="Open Sans SemiBold"/>
                <a:sym typeface="Open Sans SemiBold"/>
              </a:rPr>
              <a:t> Boost Your Sales</a:t>
            </a:r>
            <a:endParaRPr b="1" i="0" sz="2800" u="none" cap="none" strike="noStrike">
              <a:solidFill>
                <a:schemeClr val="lt1"/>
              </a:solidFill>
              <a:latin typeface="Open Sans SemiBold"/>
              <a:ea typeface="Open Sans SemiBold"/>
              <a:cs typeface="Open Sans SemiBold"/>
              <a:sym typeface="Open Sans SemiBold"/>
            </a:endParaRPr>
          </a:p>
        </p:txBody>
      </p:sp>
      <p:sp>
        <p:nvSpPr>
          <p:cNvPr id="160" name="Google Shape;160;p27"/>
          <p:cNvSpPr txBox="1"/>
          <p:nvPr/>
        </p:nvSpPr>
        <p:spPr>
          <a:xfrm>
            <a:off x="1463040" y="4178621"/>
            <a:ext cx="3480744" cy="494712"/>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rgbClr val="F08B18"/>
              </a:buClr>
              <a:buSzPts val="2000"/>
              <a:buFont typeface="Open Sans"/>
              <a:buNone/>
            </a:pPr>
            <a:r>
              <a:rPr b="1" lang="en" sz="2000">
                <a:solidFill>
                  <a:srgbClr val="F08B18"/>
                </a:solidFill>
                <a:latin typeface="Open Sans"/>
                <a:ea typeface="Open Sans"/>
                <a:cs typeface="Open Sans"/>
                <a:sym typeface="Open Sans"/>
              </a:rPr>
              <a:t>PART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grpSp>
        <p:nvGrpSpPr>
          <p:cNvPr id="165" name="Google Shape;165;p28"/>
          <p:cNvGrpSpPr/>
          <p:nvPr/>
        </p:nvGrpSpPr>
        <p:grpSpPr>
          <a:xfrm>
            <a:off x="1245136" y="7325833"/>
            <a:ext cx="5282129" cy="2732567"/>
            <a:chOff x="341361" y="6411433"/>
            <a:chExt cx="5282129" cy="2732567"/>
          </a:xfrm>
        </p:grpSpPr>
        <p:sp>
          <p:nvSpPr>
            <p:cNvPr id="166" name="Google Shape;166;p28"/>
            <p:cNvSpPr/>
            <p:nvPr/>
          </p:nvSpPr>
          <p:spPr>
            <a:xfrm>
              <a:off x="341361" y="6411433"/>
              <a:ext cx="3093581" cy="2732567"/>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28"/>
            <p:cNvSpPr/>
            <p:nvPr/>
          </p:nvSpPr>
          <p:spPr>
            <a:xfrm>
              <a:off x="3457401" y="8224826"/>
              <a:ext cx="2166089" cy="919174"/>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8" name="Google Shape;168;p28"/>
          <p:cNvSpPr txBox="1"/>
          <p:nvPr/>
        </p:nvSpPr>
        <p:spPr>
          <a:xfrm>
            <a:off x="731520" y="959063"/>
            <a:ext cx="5778000" cy="769441"/>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 sz="2200">
                <a:solidFill>
                  <a:srgbClr val="505153"/>
                </a:solidFill>
                <a:latin typeface="Open Sans SemiBold"/>
                <a:ea typeface="Open Sans SemiBold"/>
                <a:cs typeface="Open Sans SemiBold"/>
                <a:sym typeface="Open Sans SemiBold"/>
              </a:rPr>
              <a:t>Getting Into Your Client’s Head Using Menu Design Tips</a:t>
            </a:r>
            <a:endParaRPr/>
          </a:p>
        </p:txBody>
      </p:sp>
      <p:cxnSp>
        <p:nvCxnSpPr>
          <p:cNvPr id="169" name="Google Shape;169;p28"/>
          <p:cNvCxnSpPr/>
          <p:nvPr/>
        </p:nvCxnSpPr>
        <p:spPr>
          <a:xfrm>
            <a:off x="731520" y="1847147"/>
            <a:ext cx="900000" cy="0"/>
          </a:xfrm>
          <a:prstGeom prst="straightConnector1">
            <a:avLst/>
          </a:prstGeom>
          <a:noFill/>
          <a:ln cap="flat" cmpd="sng" w="38100">
            <a:solidFill>
              <a:srgbClr val="F08B18"/>
            </a:solidFill>
            <a:prstDash val="solid"/>
            <a:miter lim="800000"/>
            <a:headEnd len="sm" w="sm" type="none"/>
            <a:tailEnd len="sm" w="sm" type="none"/>
          </a:ln>
        </p:spPr>
      </p:cxnSp>
      <p:pic>
        <p:nvPicPr>
          <p:cNvPr descr="https://lh4.googleusercontent.com/H0j8-LLwiNqYRUA3ikxbA5asBeAInZcwZp17zZ7njq5H5sU_zAc75L1ng08HotmEjX6AJXDep3FiTf4loMbjdkm-yivcPoKsIPue1uZcJIpBrkCxPAPCQSWJiKxk1XS_b3pHYOoR" id="170" name="Google Shape;170;p28"/>
          <p:cNvPicPr preferRelativeResize="0"/>
          <p:nvPr/>
        </p:nvPicPr>
        <p:blipFill rotWithShape="1">
          <a:blip r:embed="rId3">
            <a:alphaModFix/>
          </a:blip>
          <a:srcRect b="0" l="0" r="0" t="0"/>
          <a:stretch/>
        </p:blipFill>
        <p:spPr>
          <a:xfrm>
            <a:off x="731520" y="2395728"/>
            <a:ext cx="6309360" cy="3559238"/>
          </a:xfrm>
          <a:prstGeom prst="rect">
            <a:avLst/>
          </a:prstGeom>
          <a:noFill/>
          <a:ln>
            <a:noFill/>
          </a:ln>
        </p:spPr>
      </p:pic>
      <p:sp>
        <p:nvSpPr>
          <p:cNvPr id="171" name="Google Shape;171;p28"/>
          <p:cNvSpPr txBox="1"/>
          <p:nvPr/>
        </p:nvSpPr>
        <p:spPr>
          <a:xfrm>
            <a:off x="731525" y="6428224"/>
            <a:ext cx="6306000" cy="30108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rPr lang="en" sz="1200">
                <a:solidFill>
                  <a:srgbClr val="333333"/>
                </a:solidFill>
              </a:rPr>
              <a:t>Finding the easiest way to increase restaurant sales can sometimes turn into a hassle. But it doesn't have to be. Because the answer is right in front of you.</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rPr lang="en" sz="1200">
                <a:solidFill>
                  <a:srgbClr val="333333"/>
                </a:solidFill>
              </a:rPr>
              <a:t>Intrigued? You'd better be.</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rPr lang="en" sz="1200">
                <a:solidFill>
                  <a:srgbClr val="333333"/>
                </a:solidFill>
              </a:rPr>
              <a:t>Advantages of menu engineering: did you know that you can use restaurant menu engineering tips to actually </a:t>
            </a:r>
            <a:r>
              <a:rPr b="1" lang="en" sz="1200">
                <a:solidFill>
                  <a:srgbClr val="333333"/>
                </a:solidFill>
              </a:rPr>
              <a:t>squeeze a 30% higher revenue</a:t>
            </a:r>
            <a:r>
              <a:rPr lang="en" sz="1200">
                <a:solidFill>
                  <a:srgbClr val="333333"/>
                </a:solidFill>
              </a:rPr>
              <a:t> out of your current menu… just as easy as </a:t>
            </a:r>
            <a:r>
              <a:rPr i="1" lang="en" sz="1200">
                <a:solidFill>
                  <a:srgbClr val="333333"/>
                </a:solidFill>
              </a:rPr>
              <a:t>taking candy from a baby</a:t>
            </a:r>
            <a:r>
              <a:rPr lang="en" sz="1200">
                <a:solidFill>
                  <a:srgbClr val="333333"/>
                </a:solidFill>
              </a:rPr>
              <a:t>?</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But what is menu engineering? What does it entail?</a:t>
            </a:r>
            <a:endParaRPr b="1" sz="600">
              <a:solidFill>
                <a:schemeClr val="dk1"/>
              </a:solidFill>
            </a:endParaRPr>
          </a:p>
          <a:p>
            <a:pPr indent="0" lvl="0" marL="0" rtl="0" algn="l">
              <a:lnSpc>
                <a:spcPct val="115000"/>
              </a:lnSpc>
              <a:spcBef>
                <a:spcPts val="1400"/>
              </a:spcBef>
              <a:spcAft>
                <a:spcPts val="0"/>
              </a:spcAft>
              <a:buClr>
                <a:schemeClr val="dk1"/>
              </a:buClr>
              <a:buSzPts val="1100"/>
              <a:buFont typeface="Arial"/>
              <a:buNone/>
            </a:pPr>
            <a:r>
              <a:t/>
            </a:r>
            <a:endParaRPr b="1" sz="600">
              <a:solidFill>
                <a:schemeClr val="dk1"/>
              </a:solidFill>
            </a:endParaRPr>
          </a:p>
          <a:p>
            <a:pPr indent="0" lvl="0" marL="0" rtl="0" algn="l">
              <a:lnSpc>
                <a:spcPct val="115000"/>
              </a:lnSpc>
              <a:spcBef>
                <a:spcPts val="400"/>
              </a:spcBef>
              <a:spcAft>
                <a:spcPts val="0"/>
              </a:spcAft>
              <a:buNone/>
            </a:pPr>
            <a:r>
              <a:rPr lang="en" sz="1200">
                <a:solidFill>
                  <a:srgbClr val="333333"/>
                </a:solidFill>
              </a:rPr>
              <a:t>It refers to combining restaurant menu design tips with menu psychology to stimulate your clients' appetite and encourage them to spend more. </a:t>
            </a:r>
            <a:endParaRPr sz="1200">
              <a:solidFill>
                <a:srgbClr val="333333"/>
              </a:solidFill>
            </a:endParaRPr>
          </a:p>
          <a:p>
            <a:pPr indent="0" lvl="0" marL="285750" marR="0" rtl="0" algn="l">
              <a:spcBef>
                <a:spcPts val="0"/>
              </a:spcBef>
              <a:spcAft>
                <a:spcPts val="0"/>
              </a:spcAft>
              <a:buNone/>
            </a:pPr>
            <a:r>
              <a:t/>
            </a:r>
            <a:endParaRPr>
              <a:solidFill>
                <a:schemeClr val="dk1"/>
              </a:solidFill>
              <a:latin typeface="Open Sans"/>
              <a:ea typeface="Open Sans"/>
              <a:cs typeface="Open Sans"/>
              <a:sym typeface="Open Sans"/>
            </a:endParaRPr>
          </a:p>
        </p:txBody>
      </p:sp>
      <p:sp>
        <p:nvSpPr>
          <p:cNvPr id="172" name="Google Shape;172;p28"/>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9"/>
          <p:cNvSpPr txBox="1"/>
          <p:nvPr/>
        </p:nvSpPr>
        <p:spPr>
          <a:xfrm>
            <a:off x="731525" y="902150"/>
            <a:ext cx="6306000" cy="39801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rPr lang="en" sz="1200">
                <a:solidFill>
                  <a:srgbClr val="333333"/>
                </a:solidFill>
              </a:rPr>
              <a:t>It’s like extending your arm to pick the juicy, low hanging fruit. And in your case, that low hanging fruit is an extra profit that is </a:t>
            </a:r>
            <a:r>
              <a:rPr i="1" lang="en" sz="1200">
                <a:solidFill>
                  <a:srgbClr val="333333"/>
                </a:solidFill>
              </a:rPr>
              <a:t>out for grabs</a:t>
            </a:r>
            <a:r>
              <a:rPr lang="en" sz="1200">
                <a:solidFill>
                  <a:srgbClr val="333333"/>
                </a:solidFill>
              </a:rPr>
              <a:t>.</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None/>
            </a:pPr>
            <a:r>
              <a:rPr lang="en" sz="1200">
                <a:solidFill>
                  <a:srgbClr val="333333"/>
                </a:solidFill>
              </a:rPr>
              <a:t>And the crazy part is that implementing these menu engineering tips is something that you can easily do within a very short period of time; and the results can be seen almost instantly.</a:t>
            </a:r>
            <a:endParaRPr sz="1200">
              <a:solidFill>
                <a:srgbClr val="333333"/>
              </a:solidFill>
            </a:endParaRPr>
          </a:p>
          <a:p>
            <a:pPr indent="0" lvl="0" marL="285750" rtl="0" algn="l">
              <a:lnSpc>
                <a:spcPct val="115000"/>
              </a:lnSpc>
              <a:spcBef>
                <a:spcPts val="0"/>
              </a:spcBef>
              <a:spcAft>
                <a:spcPts val="0"/>
              </a:spcAft>
              <a:buNone/>
            </a:pPr>
            <a:r>
              <a:t/>
            </a:r>
            <a:endParaRPr sz="1200">
              <a:solidFill>
                <a:srgbClr val="333333"/>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525252"/>
                </a:solidFill>
                <a:highlight>
                  <a:srgbClr val="FFFFFF"/>
                </a:highlight>
              </a:rPr>
              <a:t>Yet, </a:t>
            </a:r>
            <a:r>
              <a:rPr i="1" lang="en" sz="1200">
                <a:solidFill>
                  <a:srgbClr val="525252"/>
                </a:solidFill>
                <a:highlight>
                  <a:srgbClr val="FFFFFF"/>
                </a:highlight>
              </a:rPr>
              <a:t>less </a:t>
            </a:r>
            <a:r>
              <a:rPr b="1" lang="en" sz="1200">
                <a:solidFill>
                  <a:srgbClr val="525252"/>
                </a:solidFill>
                <a:highlight>
                  <a:srgbClr val="FFFFFF"/>
                </a:highlight>
              </a:rPr>
              <a:t>than 40% of restaurant owners</a:t>
            </a:r>
            <a:r>
              <a:rPr lang="en" sz="1200">
                <a:solidFill>
                  <a:srgbClr val="525252"/>
                </a:solidFill>
                <a:highlight>
                  <a:srgbClr val="FFFFFF"/>
                </a:highlight>
              </a:rPr>
              <a:t> actually take advantage of the following menu design tips to craft a deeply persuasive menu that will stimulate their clients into ordering more food.</a:t>
            </a:r>
            <a:endParaRPr sz="1200">
              <a:solidFill>
                <a:srgbClr val="333333"/>
              </a:solidFill>
            </a:endParaRPr>
          </a:p>
          <a:p>
            <a:pPr indent="0" lvl="0" marL="0" rtl="0" algn="l">
              <a:lnSpc>
                <a:spcPct val="115000"/>
              </a:lnSpc>
              <a:spcBef>
                <a:spcPts val="0"/>
              </a:spcBef>
              <a:spcAft>
                <a:spcPts val="0"/>
              </a:spcAft>
              <a:buClr>
                <a:schemeClr val="dk1"/>
              </a:buClr>
              <a:buSzPts val="1100"/>
              <a:buFont typeface="Arial"/>
              <a:buNone/>
            </a:pPr>
            <a:r>
              <a:t/>
            </a:r>
            <a:endParaRPr b="1">
              <a:solidFill>
                <a:srgbClr val="333333"/>
              </a:solidFill>
            </a:endParaRPr>
          </a:p>
          <a:p>
            <a:pPr indent="0" lvl="0" marL="0" rtl="0" algn="ctr">
              <a:lnSpc>
                <a:spcPct val="115000"/>
              </a:lnSpc>
              <a:spcBef>
                <a:spcPts val="0"/>
              </a:spcBef>
              <a:spcAft>
                <a:spcPts val="0"/>
              </a:spcAft>
              <a:buClr>
                <a:schemeClr val="dk1"/>
              </a:buClr>
              <a:buSzPts val="1100"/>
              <a:buFont typeface="Arial"/>
              <a:buNone/>
            </a:pPr>
            <a:r>
              <a:rPr b="1" lang="en">
                <a:solidFill>
                  <a:srgbClr val="333333"/>
                </a:solidFill>
              </a:rPr>
              <a:t>So then... </a:t>
            </a:r>
            <a:r>
              <a:rPr b="1" i="1" lang="en">
                <a:solidFill>
                  <a:srgbClr val="333333"/>
                </a:solidFill>
              </a:rPr>
              <a:t>how to do menu engineering</a:t>
            </a:r>
            <a:r>
              <a:rPr b="1" lang="en">
                <a:solidFill>
                  <a:srgbClr val="333333"/>
                </a:solidFill>
              </a:rPr>
              <a:t>?</a:t>
            </a:r>
            <a:endParaRPr b="1">
              <a:solidFill>
                <a:srgbClr val="333333"/>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33333"/>
              </a:solidFill>
            </a:endParaRPr>
          </a:p>
          <a:p>
            <a:pPr indent="0" lvl="0" marL="0" rtl="0" algn="l">
              <a:lnSpc>
                <a:spcPct val="115000"/>
              </a:lnSpc>
              <a:spcBef>
                <a:spcPts val="0"/>
              </a:spcBef>
              <a:spcAft>
                <a:spcPts val="0"/>
              </a:spcAft>
              <a:buNone/>
            </a:pPr>
            <a:r>
              <a:rPr lang="en" sz="1200">
                <a:solidFill>
                  <a:srgbClr val="333333"/>
                </a:solidFill>
              </a:rPr>
              <a:t>Well, all you need to do is just use the </a:t>
            </a:r>
            <a:r>
              <a:rPr b="1" lang="en" sz="1200">
                <a:solidFill>
                  <a:srgbClr val="333333"/>
                </a:solidFill>
              </a:rPr>
              <a:t>following design related tricks,</a:t>
            </a:r>
            <a:r>
              <a:rPr lang="en" sz="1200">
                <a:solidFill>
                  <a:srgbClr val="333333"/>
                </a:solidFill>
              </a:rPr>
              <a:t> to craft a deeply persuasive menu. </a:t>
            </a:r>
            <a:endParaRPr sz="1200">
              <a:solidFill>
                <a:srgbClr val="333333"/>
              </a:solidFill>
            </a:endParaRPr>
          </a:p>
          <a:p>
            <a:pPr indent="0" lvl="0" marL="0" rtl="0" algn="l">
              <a:lnSpc>
                <a:spcPct val="115000"/>
              </a:lnSpc>
              <a:spcBef>
                <a:spcPts val="0"/>
              </a:spcBef>
              <a:spcAft>
                <a:spcPts val="0"/>
              </a:spcAft>
              <a:buNone/>
            </a:pPr>
            <a:r>
              <a:t/>
            </a:r>
            <a:endParaRPr sz="1200">
              <a:solidFill>
                <a:srgbClr val="333333"/>
              </a:solidFill>
            </a:endParaRPr>
          </a:p>
          <a:p>
            <a:pPr indent="0" lvl="0" marL="0" rtl="0" algn="l">
              <a:spcBef>
                <a:spcPts val="0"/>
              </a:spcBef>
              <a:spcAft>
                <a:spcPts val="0"/>
              </a:spcAft>
              <a:buNone/>
            </a:pPr>
            <a:r>
              <a:rPr lang="en" sz="1200">
                <a:solidFill>
                  <a:srgbClr val="333333"/>
                </a:solidFill>
              </a:rPr>
              <a:t>Such a menu is filled with visual triggers that will stimulate your clients into ordering more food.That’s the goal, right?</a:t>
            </a:r>
            <a:endParaRPr sz="1200">
              <a:solidFill>
                <a:srgbClr val="333333"/>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Remember, the majority of your clients are as hungry as a bear when they first see your menu. So make sure to tap into that opportunity everytime the situation presents itself: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None/>
            </a:pPr>
            <a:r>
              <a:rPr b="1" lang="en" sz="1200"/>
              <a:t>-&gt; </a:t>
            </a:r>
            <a:r>
              <a:rPr b="1" lang="en" sz="1200"/>
              <a:t>Menu Engineering Formulas Based on Powerful Restaurant Menu Design Tips &lt;-</a:t>
            </a:r>
            <a:endParaRPr b="1" sz="1200"/>
          </a:p>
          <a:p>
            <a:pPr indent="0" lvl="0" marL="0" rtl="0" algn="l">
              <a:lnSpc>
                <a:spcPct val="115000"/>
              </a:lnSpc>
              <a:spcBef>
                <a:spcPts val="0"/>
              </a:spcBef>
              <a:spcAft>
                <a:spcPts val="0"/>
              </a:spcAft>
              <a:buNone/>
            </a:pPr>
            <a:r>
              <a:t/>
            </a:r>
            <a:endParaRPr sz="1200">
              <a:solidFill>
                <a:srgbClr val="333333"/>
              </a:solidFill>
            </a:endParaRPr>
          </a:p>
          <a:p>
            <a:pPr indent="0" lvl="0" marL="0" rtl="0" algn="l">
              <a:spcBef>
                <a:spcPts val="0"/>
              </a:spcBef>
              <a:spcAft>
                <a:spcPts val="0"/>
              </a:spcAft>
              <a:buNone/>
            </a:pPr>
            <a:r>
              <a:t/>
            </a:r>
            <a:endParaRPr/>
          </a:p>
        </p:txBody>
      </p:sp>
      <p:grpSp>
        <p:nvGrpSpPr>
          <p:cNvPr id="178" name="Google Shape;178;p29"/>
          <p:cNvGrpSpPr/>
          <p:nvPr/>
        </p:nvGrpSpPr>
        <p:grpSpPr>
          <a:xfrm>
            <a:off x="1245136" y="7325833"/>
            <a:ext cx="5282129" cy="2732567"/>
            <a:chOff x="341361" y="6411433"/>
            <a:chExt cx="5282129" cy="2732567"/>
          </a:xfrm>
        </p:grpSpPr>
        <p:sp>
          <p:nvSpPr>
            <p:cNvPr id="179" name="Google Shape;179;p29"/>
            <p:cNvSpPr/>
            <p:nvPr/>
          </p:nvSpPr>
          <p:spPr>
            <a:xfrm>
              <a:off x="341361" y="6411433"/>
              <a:ext cx="3093581" cy="2732567"/>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29"/>
            <p:cNvSpPr/>
            <p:nvPr/>
          </p:nvSpPr>
          <p:spPr>
            <a:xfrm>
              <a:off x="3457401" y="8224826"/>
              <a:ext cx="2166089" cy="919174"/>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1" name="Google Shape;181;p29"/>
          <p:cNvSpPr txBox="1"/>
          <p:nvPr/>
        </p:nvSpPr>
        <p:spPr>
          <a:xfrm>
            <a:off x="731525" y="7378550"/>
            <a:ext cx="6306000" cy="22260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you remember the famous McDonalds saying “</a:t>
            </a:r>
            <a:r>
              <a:rPr b="1" i="1" lang="en" sz="1200">
                <a:solidFill>
                  <a:schemeClr val="dk1"/>
                </a:solidFill>
              </a:rPr>
              <a:t>Would you like fries with that</a:t>
            </a:r>
            <a:r>
              <a:rPr i="1" lang="en" sz="1200">
                <a:solidFill>
                  <a:schemeClr val="dk1"/>
                </a:solidFill>
              </a:rPr>
              <a:t>?”</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You have to give McDonalds credit for inventing cross-selling, which is </a:t>
            </a:r>
            <a:r>
              <a:rPr b="1" lang="en" sz="1200">
                <a:solidFill>
                  <a:schemeClr val="dk1"/>
                </a:solidFill>
              </a:rPr>
              <a:t>one of the greatest marketing concepts of all time</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Since the purpose is to get your client to order more food - and spending big time -   providing him with additional and related products will certainly do the trick.</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All crafty marketers actually use this technique to sell you something, whether it’s McDonald’s fries or that extended warranty for your fancy new phone or TV of yours.</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marR="0" rtl="0" algn="l">
              <a:spcBef>
                <a:spcPts val="0"/>
              </a:spcBef>
              <a:spcAft>
                <a:spcPts val="0"/>
              </a:spcAft>
              <a:buNone/>
            </a:pPr>
            <a:r>
              <a:t/>
            </a:r>
            <a:endParaRPr>
              <a:solidFill>
                <a:schemeClr val="dk1"/>
              </a:solidFill>
              <a:latin typeface="Open Sans"/>
              <a:ea typeface="Open Sans"/>
              <a:cs typeface="Open Sans"/>
              <a:sym typeface="Open Sans"/>
            </a:endParaRPr>
          </a:p>
        </p:txBody>
      </p:sp>
      <p:sp>
        <p:nvSpPr>
          <p:cNvPr id="182" name="Google Shape;182;p29"/>
          <p:cNvSpPr/>
          <p:nvPr/>
        </p:nvSpPr>
        <p:spPr>
          <a:xfrm>
            <a:off x="731525" y="579585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183" name="Google Shape;183;p29"/>
          <p:cNvSpPr txBox="1"/>
          <p:nvPr/>
        </p:nvSpPr>
        <p:spPr>
          <a:xfrm>
            <a:off x="1245125" y="5772825"/>
            <a:ext cx="5690100" cy="142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Clr>
                <a:schemeClr val="dk1"/>
              </a:buClr>
              <a:buSzPts val="1100"/>
              <a:buFont typeface="Arial"/>
              <a:buNone/>
            </a:pPr>
            <a:r>
              <a:rPr b="1" lang="en" sz="1800">
                <a:solidFill>
                  <a:srgbClr val="F08B18"/>
                </a:solidFill>
              </a:rPr>
              <a:t>Menu Design Tip #1:</a:t>
            </a:r>
            <a:r>
              <a:rPr b="1" lang="en" sz="1800">
                <a:solidFill>
                  <a:schemeClr val="dk1"/>
                </a:solidFill>
              </a:rPr>
              <a:t> </a:t>
            </a:r>
            <a:endParaRPr b="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800">
                <a:solidFill>
                  <a:srgbClr val="FFFFFF"/>
                </a:solidFill>
              </a:rPr>
              <a:t>Cross-selling: Provide Them with Additional Food Options</a:t>
            </a:r>
            <a:endParaRPr b="1" sz="1800">
              <a:solidFill>
                <a:srgbClr val="FFFFFF"/>
              </a:solidFill>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p:txBody>
      </p:sp>
      <p:sp>
        <p:nvSpPr>
          <p:cNvPr id="184" name="Google Shape;184;p29"/>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0"/>
          <p:cNvSpPr txBox="1"/>
          <p:nvPr/>
        </p:nvSpPr>
        <p:spPr>
          <a:xfrm>
            <a:off x="731525" y="987320"/>
            <a:ext cx="6306000" cy="3894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And they’re successful because they make you feel that you </a:t>
            </a:r>
            <a:r>
              <a:rPr b="1" lang="en" sz="1200">
                <a:solidFill>
                  <a:schemeClr val="dk1"/>
                </a:solidFill>
              </a:rPr>
              <a:t>need</a:t>
            </a:r>
            <a:r>
              <a:rPr lang="en" sz="1200">
                <a:solidFill>
                  <a:schemeClr val="dk1"/>
                </a:solidFill>
              </a:rPr>
              <a:t> that extra additional product. And sometimes our needs intertwine with our wants.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So that’s exactly what you should do - give your clients the chance to add...</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extra snacks</a:t>
            </a:r>
            <a:r>
              <a:rPr lang="en" sz="1200">
                <a:solidFill>
                  <a:schemeClr val="dk1"/>
                </a:solidFill>
              </a:rPr>
              <a:t>, like french fries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extra pizza toppings</a:t>
            </a:r>
            <a:r>
              <a:rPr lang="en" sz="1200">
                <a:solidFill>
                  <a:schemeClr val="dk1"/>
                </a:solidFill>
              </a:rPr>
              <a: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or/and provide them with some of your most delicious </a:t>
            </a:r>
            <a:r>
              <a:rPr b="1" lang="en" sz="1200">
                <a:solidFill>
                  <a:schemeClr val="dk1"/>
                </a:solidFill>
              </a:rPr>
              <a:t>dessert options</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They want what you show them. So give the people what they want. (</a:t>
            </a:r>
            <a:r>
              <a:rPr i="1" lang="en" sz="1200">
                <a:solidFill>
                  <a:schemeClr val="dk1"/>
                </a:solidFill>
              </a:rPr>
              <a:t>See what I did there?</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b="1" lang="en" sz="1200"/>
              <a:t>Menu Engineering Tactic #1: </a:t>
            </a:r>
            <a:endParaRPr b="1" sz="1200"/>
          </a:p>
          <a:p>
            <a:pPr indent="0" lvl="0" marL="0" rtl="0" algn="ctr">
              <a:lnSpc>
                <a:spcPct val="115000"/>
              </a:lnSpc>
              <a:spcBef>
                <a:spcPts val="0"/>
              </a:spcBef>
              <a:spcAft>
                <a:spcPts val="0"/>
              </a:spcAft>
              <a:buNone/>
            </a:pPr>
            <a:r>
              <a:rPr b="1" lang="en" sz="1200"/>
              <a:t>Cross-selling: Provide Them with Additional Food Options</a:t>
            </a:r>
            <a:endParaRPr b="1" sz="1200"/>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285750" rtl="0" algn="l">
              <a:lnSpc>
                <a:spcPct val="115000"/>
              </a:lnSpc>
              <a:spcBef>
                <a:spcPts val="0"/>
              </a:spcBef>
              <a:spcAft>
                <a:spcPts val="0"/>
              </a:spcAft>
              <a:buNone/>
            </a:pPr>
            <a:r>
              <a:t/>
            </a:r>
            <a:endParaRPr sz="1200">
              <a:solidFill>
                <a:srgbClr val="333333"/>
              </a:solidFill>
            </a:endParaRPr>
          </a:p>
        </p:txBody>
      </p:sp>
      <p:grpSp>
        <p:nvGrpSpPr>
          <p:cNvPr id="190" name="Google Shape;190;p30"/>
          <p:cNvGrpSpPr/>
          <p:nvPr/>
        </p:nvGrpSpPr>
        <p:grpSpPr>
          <a:xfrm>
            <a:off x="1245136" y="7325833"/>
            <a:ext cx="5282132" cy="2732574"/>
            <a:chOff x="341361" y="6411433"/>
            <a:chExt cx="5282132" cy="2732574"/>
          </a:xfrm>
        </p:grpSpPr>
        <p:sp>
          <p:nvSpPr>
            <p:cNvPr id="191" name="Google Shape;191;p30"/>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30"/>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93" name="Google Shape;193;p30"/>
          <p:cNvPicPr preferRelativeResize="0"/>
          <p:nvPr/>
        </p:nvPicPr>
        <p:blipFill rotWithShape="1">
          <a:blip r:embed="rId3">
            <a:alphaModFix/>
          </a:blip>
          <a:srcRect b="0" l="0" r="0" t="2581"/>
          <a:stretch/>
        </p:blipFill>
        <p:spPr>
          <a:xfrm>
            <a:off x="2346238" y="4108750"/>
            <a:ext cx="3076575" cy="5743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grpSp>
        <p:nvGrpSpPr>
          <p:cNvPr id="198" name="Google Shape;198;p31"/>
          <p:cNvGrpSpPr/>
          <p:nvPr/>
        </p:nvGrpSpPr>
        <p:grpSpPr>
          <a:xfrm>
            <a:off x="1245136" y="7325833"/>
            <a:ext cx="5282132" cy="2732574"/>
            <a:chOff x="341361" y="6411433"/>
            <a:chExt cx="5282132" cy="2732574"/>
          </a:xfrm>
        </p:grpSpPr>
        <p:sp>
          <p:nvSpPr>
            <p:cNvPr id="199" name="Google Shape;199;p31"/>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31"/>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1" name="Google Shape;201;p31"/>
          <p:cNvSpPr/>
          <p:nvPr/>
        </p:nvSpPr>
        <p:spPr>
          <a:xfrm>
            <a:off x="731525" y="1147650"/>
            <a:ext cx="6309300" cy="14037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202" name="Google Shape;202;p31"/>
          <p:cNvSpPr txBox="1"/>
          <p:nvPr/>
        </p:nvSpPr>
        <p:spPr>
          <a:xfrm>
            <a:off x="1245125" y="1198950"/>
            <a:ext cx="5690100" cy="142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rPr b="1" lang="en" sz="1800">
                <a:solidFill>
                  <a:srgbClr val="F08B18"/>
                </a:solidFill>
              </a:rPr>
              <a:t>Menu </a:t>
            </a:r>
            <a:r>
              <a:rPr b="1" lang="en" sz="1800">
                <a:solidFill>
                  <a:srgbClr val="F08B18"/>
                </a:solidFill>
              </a:rPr>
              <a:t>Design Tip </a:t>
            </a:r>
            <a:r>
              <a:rPr b="1" lang="en" sz="1800">
                <a:solidFill>
                  <a:srgbClr val="F08B18"/>
                </a:solidFill>
              </a:rPr>
              <a:t> #2: </a:t>
            </a:r>
            <a:endParaRPr b="1" sz="1800">
              <a:solidFill>
                <a:srgbClr val="F08B18"/>
              </a:solidFill>
            </a:endParaRPr>
          </a:p>
          <a:p>
            <a:pPr indent="0" lvl="0" marL="0" rtl="0" algn="l">
              <a:lnSpc>
                <a:spcPct val="115000"/>
              </a:lnSpc>
              <a:spcBef>
                <a:spcPts val="0"/>
              </a:spcBef>
              <a:spcAft>
                <a:spcPts val="0"/>
              </a:spcAft>
              <a:buSzPts val="1100"/>
              <a:buNone/>
            </a:pPr>
            <a:r>
              <a:rPr b="1" lang="en" sz="1800">
                <a:solidFill>
                  <a:srgbClr val="FFFFFF"/>
                </a:solidFill>
              </a:rPr>
              <a:t>Add Vivid Imagery to Your Menu</a:t>
            </a:r>
            <a:endParaRPr b="1" sz="1200">
              <a:solidFill>
                <a:schemeClr val="dk1"/>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p:txBody>
      </p:sp>
      <p:sp>
        <p:nvSpPr>
          <p:cNvPr id="203" name="Google Shape;203;p31"/>
          <p:cNvSpPr txBox="1"/>
          <p:nvPr/>
        </p:nvSpPr>
        <p:spPr>
          <a:xfrm>
            <a:off x="733200" y="2810375"/>
            <a:ext cx="6306000" cy="70920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Having some great looking images accompanying your food items on your menu has the potential to </a:t>
            </a:r>
            <a:r>
              <a:rPr b="1" lang="en" sz="1200">
                <a:solidFill>
                  <a:schemeClr val="dk1"/>
                </a:solidFill>
              </a:rPr>
              <a:t>increase restaurant sales by 30%</a:t>
            </a:r>
            <a:r>
              <a:rPr lang="en" sz="1200">
                <a:solidFill>
                  <a:schemeClr val="dk1"/>
                </a:solidFill>
              </a:rPr>
              <a:t> nonetheless.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Researchers at the Iowa State University tested a digital display of a salad on kids at a YMCA camp. They discovered that those who saw the salad image were up to 70% more likely to order a salad for lunch.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Here’s the interesting take that should stick with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rPr>
              <a:t>“</a:t>
            </a:r>
            <a:r>
              <a:rPr i="1" lang="en" sz="1200">
                <a:solidFill>
                  <a:schemeClr val="dk1"/>
                </a:solidFill>
              </a:rPr>
              <a:t>You respond to the image on the display like you would respond to a plate in front of you. </a:t>
            </a:r>
            <a:endParaRPr i="1"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i="1" lang="en" sz="1200">
                <a:solidFill>
                  <a:schemeClr val="dk1"/>
                </a:solidFill>
              </a:rPr>
              <a:t>If you’re hungry you respond by saying, ‘I’ll have what’s in that picture.’</a:t>
            </a:r>
            <a:endParaRPr i="1" sz="1200">
              <a:solidFill>
                <a:schemeClr val="dk1"/>
              </a:solidFill>
            </a:endParaRPr>
          </a:p>
          <a:p>
            <a:pPr indent="0" lvl="0" marL="457200" rtl="0" algn="l">
              <a:lnSpc>
                <a:spcPct val="115000"/>
              </a:lnSpc>
              <a:spcBef>
                <a:spcPts val="0"/>
              </a:spcBef>
              <a:spcAft>
                <a:spcPts val="0"/>
              </a:spcAft>
              <a:buSzPts val="1100"/>
              <a:buNone/>
            </a:pPr>
            <a:r>
              <a:t/>
            </a:r>
            <a:endParaRPr i="1" sz="1600">
              <a:solidFill>
                <a:srgbClr val="26323E"/>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100"/>
              <a:buNone/>
            </a:pPr>
            <a:r>
              <a:t/>
            </a:r>
            <a:endParaRPr i="1" sz="1600">
              <a:solidFill>
                <a:srgbClr val="26323E"/>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100"/>
              <a:buNone/>
            </a:pPr>
            <a:r>
              <a:t/>
            </a:r>
            <a:endParaRPr i="1" sz="1600">
              <a:solidFill>
                <a:srgbClr val="26323E"/>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100"/>
              <a:buNone/>
            </a:pPr>
            <a:r>
              <a:t/>
            </a:r>
            <a:endParaRPr i="1" sz="1600">
              <a:solidFill>
                <a:srgbClr val="26323E"/>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100"/>
              <a:buNone/>
            </a:pPr>
            <a:r>
              <a:t/>
            </a:r>
            <a:endParaRPr i="1" sz="1600">
              <a:solidFill>
                <a:srgbClr val="26323E"/>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100"/>
              <a:buNone/>
            </a:pPr>
            <a:r>
              <a:t/>
            </a:r>
            <a:endParaRPr i="1" sz="1600">
              <a:solidFill>
                <a:srgbClr val="26323E"/>
              </a:solidFill>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t/>
            </a:r>
            <a:endParaRPr i="1" sz="1600">
              <a:solidFill>
                <a:srgbClr val="26323E"/>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t/>
            </a:r>
            <a:endParaRPr i="1" sz="1600">
              <a:solidFill>
                <a:srgbClr val="26323E"/>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100"/>
              <a:buNone/>
            </a:pPr>
            <a:r>
              <a:t/>
            </a:r>
            <a:endParaRPr i="1" sz="1600">
              <a:solidFill>
                <a:srgbClr val="26323E"/>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200">
              <a:solidFill>
                <a:schemeClr val="dk1"/>
              </a:solidFill>
            </a:endParaRPr>
          </a:p>
          <a:p>
            <a:pPr indent="0" lvl="0" marL="0" marR="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Fast food chains have already employed this tactic. They use digital menu boards to entice their customers into ordering the food items with the highest rate of profitability.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a smart strategy to boost your sales.</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0" marR="0" rtl="0" algn="l">
              <a:spcBef>
                <a:spcPts val="0"/>
              </a:spcBef>
              <a:spcAft>
                <a:spcPts val="0"/>
              </a:spcAft>
              <a:buNone/>
            </a:pPr>
            <a:r>
              <a:t/>
            </a:r>
            <a:endParaRPr sz="1200">
              <a:solidFill>
                <a:schemeClr val="dk1"/>
              </a:solidFill>
            </a:endParaRPr>
          </a:p>
        </p:txBody>
      </p:sp>
      <p:sp>
        <p:nvSpPr>
          <p:cNvPr id="204" name="Google Shape;204;p31"/>
          <p:cNvSpPr/>
          <p:nvPr/>
        </p:nvSpPr>
        <p:spPr>
          <a:xfrm>
            <a:off x="731525" y="5897125"/>
            <a:ext cx="6309300" cy="22860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 </a:t>
            </a:r>
            <a:endParaRPr/>
          </a:p>
        </p:txBody>
      </p:sp>
      <p:sp>
        <p:nvSpPr>
          <p:cNvPr id="205" name="Google Shape;205;p31"/>
          <p:cNvSpPr txBox="1"/>
          <p:nvPr/>
        </p:nvSpPr>
        <p:spPr>
          <a:xfrm>
            <a:off x="2635450" y="6359250"/>
            <a:ext cx="3956100" cy="2405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 sz="1200">
                <a:solidFill>
                  <a:srgbClr val="FFFFFF"/>
                </a:solidFill>
                <a:latin typeface="Open Sans"/>
                <a:ea typeface="Open Sans"/>
                <a:cs typeface="Open Sans"/>
                <a:sym typeface="Open Sans"/>
              </a:rPr>
              <a:t>“</a:t>
            </a:r>
            <a:r>
              <a:rPr i="1" lang="en" sz="1200">
                <a:solidFill>
                  <a:srgbClr val="FFFFFF"/>
                </a:solidFill>
                <a:latin typeface="Open Sans"/>
                <a:ea typeface="Open Sans"/>
                <a:cs typeface="Open Sans"/>
                <a:sym typeface="Open Sans"/>
              </a:rPr>
              <a:t>The more vivid the image, in terms of movement, color and accuracy of representation, the more realistic, the more it’s going to stimulate your response to it.</a:t>
            </a:r>
            <a:r>
              <a:rPr lang="en" sz="1200">
                <a:solidFill>
                  <a:srgbClr val="FFFFFF"/>
                </a:solidFill>
                <a:latin typeface="Open Sans"/>
                <a:ea typeface="Open Sans"/>
                <a:cs typeface="Open Sans"/>
                <a:sym typeface="Open Sans"/>
              </a:rPr>
              <a:t>”</a:t>
            </a:r>
            <a:endParaRPr sz="1200">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 sz="1200">
                <a:solidFill>
                  <a:srgbClr val="FFFFFF"/>
                </a:solidFill>
                <a:latin typeface="Open Sans"/>
                <a:ea typeface="Open Sans"/>
                <a:cs typeface="Open Sans"/>
                <a:sym typeface="Open Sans"/>
              </a:rPr>
              <a:t>(Brian Mennecke, Associate Professor of Information Systems, Iowa State University)</a:t>
            </a:r>
            <a:endParaRPr b="1" sz="1200">
              <a:solidFill>
                <a:srgbClr val="FFFFFF"/>
              </a:solidFill>
              <a:latin typeface="Open Sans"/>
              <a:ea typeface="Open Sans"/>
              <a:cs typeface="Open Sans"/>
              <a:sym typeface="Open Sans"/>
            </a:endParaRPr>
          </a:p>
          <a:p>
            <a:pPr indent="0" lvl="0" marL="0" marR="0" rtl="0" algn="l">
              <a:spcBef>
                <a:spcPts val="0"/>
              </a:spcBef>
              <a:spcAft>
                <a:spcPts val="0"/>
              </a:spcAft>
              <a:buNone/>
            </a:pPr>
            <a:r>
              <a:t/>
            </a:r>
            <a:endParaRPr i="1" sz="1600">
              <a:solidFill>
                <a:srgbClr val="FFFFFF"/>
              </a:solidFill>
              <a:latin typeface="Open Sans"/>
              <a:ea typeface="Open Sans"/>
              <a:cs typeface="Open Sans"/>
              <a:sym typeface="Open Sans"/>
            </a:endParaRPr>
          </a:p>
        </p:txBody>
      </p:sp>
      <p:sp>
        <p:nvSpPr>
          <p:cNvPr id="206" name="Google Shape;206;p31"/>
          <p:cNvSpPr/>
          <p:nvPr/>
        </p:nvSpPr>
        <p:spPr>
          <a:xfrm>
            <a:off x="1463040" y="6525565"/>
            <a:ext cx="864000" cy="864000"/>
          </a:xfrm>
          <a:prstGeom prst="ellipse">
            <a:avLst/>
          </a:prstGeom>
          <a:solidFill>
            <a:srgbClr val="FFFFFF">
              <a:alpha val="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 name="Google Shape;207;p31"/>
          <p:cNvSpPr txBox="1"/>
          <p:nvPr/>
        </p:nvSpPr>
        <p:spPr>
          <a:xfrm>
            <a:off x="1527978" y="6495775"/>
            <a:ext cx="567600" cy="1323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8000">
                <a:solidFill>
                  <a:srgbClr val="FFFFFF"/>
                </a:solidFill>
                <a:latin typeface="Arial"/>
                <a:ea typeface="Arial"/>
                <a:cs typeface="Arial"/>
                <a:sym typeface="Arial"/>
              </a:rPr>
              <a:t>“</a:t>
            </a:r>
            <a:endParaRPr b="1" sz="8000">
              <a:solidFill>
                <a:srgbClr val="FFFFFF"/>
              </a:solidFill>
              <a:latin typeface="Arial"/>
              <a:ea typeface="Arial"/>
              <a:cs typeface="Arial"/>
              <a:sym typeface="Arial"/>
            </a:endParaRPr>
          </a:p>
        </p:txBody>
      </p:sp>
      <p:sp>
        <p:nvSpPr>
          <p:cNvPr id="208" name="Google Shape;208;p31"/>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grpSp>
        <p:nvGrpSpPr>
          <p:cNvPr id="213" name="Google Shape;213;p32"/>
          <p:cNvGrpSpPr/>
          <p:nvPr/>
        </p:nvGrpSpPr>
        <p:grpSpPr>
          <a:xfrm>
            <a:off x="1245136" y="7325833"/>
            <a:ext cx="5282132" cy="2732574"/>
            <a:chOff x="341361" y="6411433"/>
            <a:chExt cx="5282132" cy="2732574"/>
          </a:xfrm>
        </p:grpSpPr>
        <p:sp>
          <p:nvSpPr>
            <p:cNvPr id="214" name="Google Shape;214;p32"/>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32"/>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6" name="Google Shape;216;p32"/>
          <p:cNvSpPr txBox="1"/>
          <p:nvPr/>
        </p:nvSpPr>
        <p:spPr>
          <a:xfrm>
            <a:off x="1245125" y="1579950"/>
            <a:ext cx="5690100" cy="1426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p:txBody>
      </p:sp>
      <p:sp>
        <p:nvSpPr>
          <p:cNvPr id="217" name="Google Shape;217;p32"/>
          <p:cNvSpPr txBox="1"/>
          <p:nvPr/>
        </p:nvSpPr>
        <p:spPr>
          <a:xfrm>
            <a:off x="733200" y="1107875"/>
            <a:ext cx="6306000" cy="5877900"/>
          </a:xfrm>
          <a:prstGeom prst="rect">
            <a:avLst/>
          </a:prstGeom>
          <a:noFill/>
          <a:ln>
            <a:noFill/>
          </a:ln>
        </p:spPr>
        <p:txBody>
          <a:bodyPr anchorCtr="0" anchor="t" bIns="45700" lIns="0" spcFirstLastPara="1" rIns="91425" wrap="square" tIns="45700">
            <a:noAutofit/>
          </a:bodyPr>
          <a:lstStyle/>
          <a:p>
            <a:pPr indent="0" lvl="0" marL="0" rtl="0" algn="ctr">
              <a:lnSpc>
                <a:spcPct val="115000"/>
              </a:lnSpc>
              <a:spcBef>
                <a:spcPts val="0"/>
              </a:spcBef>
              <a:spcAft>
                <a:spcPts val="0"/>
              </a:spcAft>
              <a:buSzPts val="1100"/>
              <a:buNone/>
            </a:pPr>
            <a:r>
              <a:rPr b="1" lang="en" sz="1200"/>
              <a:t>Menu Engineering Tactic #2: </a:t>
            </a:r>
            <a:endParaRPr b="1" sz="1200"/>
          </a:p>
          <a:p>
            <a:pPr indent="0" lvl="0" marL="0" rtl="0" algn="ctr">
              <a:lnSpc>
                <a:spcPct val="115000"/>
              </a:lnSpc>
              <a:spcBef>
                <a:spcPts val="0"/>
              </a:spcBef>
              <a:spcAft>
                <a:spcPts val="0"/>
              </a:spcAft>
              <a:buSzPts val="1100"/>
              <a:buNone/>
            </a:pPr>
            <a:r>
              <a:rPr b="1" lang="en" sz="1200"/>
              <a:t>Add Vivid Imagery to Your Menu</a:t>
            </a:r>
            <a:endParaRPr b="1" sz="1200"/>
          </a:p>
          <a:p>
            <a:pPr indent="0" lvl="0" marL="0" rtl="0" algn="l">
              <a:lnSpc>
                <a:spcPct val="115000"/>
              </a:lnSpc>
              <a:spcBef>
                <a:spcPts val="0"/>
              </a:spcBef>
              <a:spcAft>
                <a:spcPts val="0"/>
              </a:spcAft>
              <a:buSzPts val="1100"/>
              <a:buNone/>
            </a:pPr>
            <a:r>
              <a:t/>
            </a:r>
            <a:endParaRPr b="1" sz="1200">
              <a:solidFill>
                <a:schemeClr val="dk1"/>
              </a:solidFill>
            </a:endParaRPr>
          </a:p>
          <a:p>
            <a:pPr indent="0" lvl="0" marL="0" rtl="0" algn="l">
              <a:lnSpc>
                <a:spcPct val="115000"/>
              </a:lnSpc>
              <a:spcBef>
                <a:spcPts val="0"/>
              </a:spcBef>
              <a:spcAft>
                <a:spcPts val="0"/>
              </a:spcAft>
              <a:buSzPts val="1100"/>
              <a:buNone/>
            </a:pPr>
            <a:r>
              <a:t/>
            </a:r>
            <a:endParaRPr b="1" sz="1200">
              <a:solidFill>
                <a:schemeClr val="dk1"/>
              </a:solidFill>
            </a:endParaRPr>
          </a:p>
          <a:p>
            <a:pPr indent="0" lvl="0" marL="0" marR="0" rtl="0" algn="l">
              <a:spcBef>
                <a:spcPts val="0"/>
              </a:spcBef>
              <a:spcAft>
                <a:spcPts val="0"/>
              </a:spcAft>
              <a:buNone/>
            </a:pPr>
            <a:r>
              <a:t/>
            </a:r>
            <a:endParaRPr sz="1200">
              <a:solidFill>
                <a:schemeClr val="dk1"/>
              </a:solidFill>
            </a:endParaRPr>
          </a:p>
        </p:txBody>
      </p:sp>
      <p:pic>
        <p:nvPicPr>
          <p:cNvPr id="218" name="Google Shape;218;p32"/>
          <p:cNvPicPr preferRelativeResize="0"/>
          <p:nvPr/>
        </p:nvPicPr>
        <p:blipFill>
          <a:blip r:embed="rId3">
            <a:alphaModFix/>
          </a:blip>
          <a:stretch>
            <a:fillRect/>
          </a:stretch>
        </p:blipFill>
        <p:spPr>
          <a:xfrm>
            <a:off x="731520" y="1908600"/>
            <a:ext cx="6309361" cy="7085897"/>
          </a:xfrm>
          <a:prstGeom prst="rect">
            <a:avLst/>
          </a:prstGeom>
          <a:noFill/>
          <a:ln>
            <a:noFill/>
          </a:ln>
        </p:spPr>
      </p:pic>
      <p:sp>
        <p:nvSpPr>
          <p:cNvPr id="219" name="Google Shape;219;p32"/>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grpSp>
        <p:nvGrpSpPr>
          <p:cNvPr id="224" name="Google Shape;224;p33"/>
          <p:cNvGrpSpPr/>
          <p:nvPr/>
        </p:nvGrpSpPr>
        <p:grpSpPr>
          <a:xfrm>
            <a:off x="1245136" y="7325833"/>
            <a:ext cx="5282132" cy="2732574"/>
            <a:chOff x="341361" y="6411433"/>
            <a:chExt cx="5282132" cy="2732574"/>
          </a:xfrm>
        </p:grpSpPr>
        <p:sp>
          <p:nvSpPr>
            <p:cNvPr id="225" name="Google Shape;225;p33"/>
            <p:cNvSpPr/>
            <p:nvPr/>
          </p:nvSpPr>
          <p:spPr>
            <a:xfrm>
              <a:off x="341361" y="6411433"/>
              <a:ext cx="3093565" cy="2732574"/>
            </a:xfrm>
            <a:custGeom>
              <a:rect b="b" l="l" r="r" t="t"/>
              <a:pathLst>
                <a:path extrusionOk="0" h="14487" w="16398">
                  <a:moveTo>
                    <a:pt x="15492" y="14486"/>
                  </a:moveTo>
                  <a:lnTo>
                    <a:pt x="15044" y="14486"/>
                  </a:lnTo>
                  <a:lnTo>
                    <a:pt x="15044" y="14486"/>
                  </a:lnTo>
                  <a:lnTo>
                    <a:pt x="14951" y="14187"/>
                  </a:lnTo>
                  <a:lnTo>
                    <a:pt x="14848" y="13893"/>
                  </a:lnTo>
                  <a:lnTo>
                    <a:pt x="14746" y="13604"/>
                  </a:lnTo>
                  <a:lnTo>
                    <a:pt x="14634" y="13324"/>
                  </a:lnTo>
                  <a:lnTo>
                    <a:pt x="14517" y="13044"/>
                  </a:lnTo>
                  <a:lnTo>
                    <a:pt x="14400" y="12773"/>
                  </a:lnTo>
                  <a:lnTo>
                    <a:pt x="14279" y="12512"/>
                  </a:lnTo>
                  <a:lnTo>
                    <a:pt x="14148" y="12250"/>
                  </a:lnTo>
                  <a:lnTo>
                    <a:pt x="14018" y="11994"/>
                  </a:lnTo>
                  <a:lnTo>
                    <a:pt x="13888" y="11746"/>
                  </a:lnTo>
                  <a:lnTo>
                    <a:pt x="13748" y="11504"/>
                  </a:lnTo>
                  <a:lnTo>
                    <a:pt x="13608" y="11266"/>
                  </a:lnTo>
                  <a:lnTo>
                    <a:pt x="13463" y="11032"/>
                  </a:lnTo>
                  <a:lnTo>
                    <a:pt x="13319" y="10803"/>
                  </a:lnTo>
                  <a:lnTo>
                    <a:pt x="13169" y="10580"/>
                  </a:lnTo>
                  <a:lnTo>
                    <a:pt x="13020" y="10365"/>
                  </a:lnTo>
                  <a:lnTo>
                    <a:pt x="12866" y="10155"/>
                  </a:lnTo>
                  <a:lnTo>
                    <a:pt x="12712" y="9945"/>
                  </a:lnTo>
                  <a:lnTo>
                    <a:pt x="12558" y="9744"/>
                  </a:lnTo>
                  <a:lnTo>
                    <a:pt x="12399" y="9548"/>
                  </a:lnTo>
                  <a:lnTo>
                    <a:pt x="12241" y="9357"/>
                  </a:lnTo>
                  <a:lnTo>
                    <a:pt x="12082" y="9170"/>
                  </a:lnTo>
                  <a:lnTo>
                    <a:pt x="11923" y="8993"/>
                  </a:lnTo>
                  <a:lnTo>
                    <a:pt x="11764" y="8815"/>
                  </a:lnTo>
                  <a:lnTo>
                    <a:pt x="11602" y="8643"/>
                  </a:lnTo>
                  <a:lnTo>
                    <a:pt x="11443" y="8479"/>
                  </a:lnTo>
                  <a:lnTo>
                    <a:pt x="11279" y="8316"/>
                  </a:lnTo>
                  <a:lnTo>
                    <a:pt x="11121" y="8162"/>
                  </a:lnTo>
                  <a:lnTo>
                    <a:pt x="10962" y="8008"/>
                  </a:lnTo>
                  <a:lnTo>
                    <a:pt x="10803" y="7863"/>
                  </a:lnTo>
                  <a:lnTo>
                    <a:pt x="10491" y="7583"/>
                  </a:lnTo>
                  <a:lnTo>
                    <a:pt x="10178" y="7322"/>
                  </a:lnTo>
                  <a:lnTo>
                    <a:pt x="9879" y="7085"/>
                  </a:lnTo>
                  <a:lnTo>
                    <a:pt x="9585" y="6861"/>
                  </a:lnTo>
                  <a:lnTo>
                    <a:pt x="9305" y="6655"/>
                  </a:lnTo>
                  <a:lnTo>
                    <a:pt x="9039" y="6469"/>
                  </a:lnTo>
                  <a:lnTo>
                    <a:pt x="8788" y="6301"/>
                  </a:lnTo>
                  <a:lnTo>
                    <a:pt x="8549" y="6147"/>
                  </a:lnTo>
                  <a:lnTo>
                    <a:pt x="8325" y="6011"/>
                  </a:lnTo>
                  <a:lnTo>
                    <a:pt x="8125" y="5894"/>
                  </a:lnTo>
                  <a:lnTo>
                    <a:pt x="7947" y="5792"/>
                  </a:lnTo>
                  <a:lnTo>
                    <a:pt x="7793" y="5708"/>
                  </a:lnTo>
                  <a:lnTo>
                    <a:pt x="7658" y="5638"/>
                  </a:lnTo>
                  <a:lnTo>
                    <a:pt x="7476" y="5550"/>
                  </a:lnTo>
                  <a:lnTo>
                    <a:pt x="7410" y="5517"/>
                  </a:lnTo>
                  <a:lnTo>
                    <a:pt x="7410" y="5517"/>
                  </a:lnTo>
                  <a:lnTo>
                    <a:pt x="7574" y="5671"/>
                  </a:lnTo>
                  <a:lnTo>
                    <a:pt x="7733" y="5820"/>
                  </a:lnTo>
                  <a:lnTo>
                    <a:pt x="7887" y="5974"/>
                  </a:lnTo>
                  <a:lnTo>
                    <a:pt x="8041" y="6124"/>
                  </a:lnTo>
                  <a:lnTo>
                    <a:pt x="8190" y="6277"/>
                  </a:lnTo>
                  <a:lnTo>
                    <a:pt x="8335" y="6436"/>
                  </a:lnTo>
                  <a:lnTo>
                    <a:pt x="8615" y="6744"/>
                  </a:lnTo>
                  <a:lnTo>
                    <a:pt x="8885" y="7057"/>
                  </a:lnTo>
                  <a:lnTo>
                    <a:pt x="9142" y="7373"/>
                  </a:lnTo>
                  <a:lnTo>
                    <a:pt x="9385" y="7686"/>
                  </a:lnTo>
                  <a:lnTo>
                    <a:pt x="9618" y="8003"/>
                  </a:lnTo>
                  <a:lnTo>
                    <a:pt x="9837" y="8316"/>
                  </a:lnTo>
                  <a:lnTo>
                    <a:pt x="10047" y="8633"/>
                  </a:lnTo>
                  <a:lnTo>
                    <a:pt x="10248" y="8946"/>
                  </a:lnTo>
                  <a:lnTo>
                    <a:pt x="10434" y="9263"/>
                  </a:lnTo>
                  <a:lnTo>
                    <a:pt x="10612" y="9571"/>
                  </a:lnTo>
                  <a:lnTo>
                    <a:pt x="10780" y="9884"/>
                  </a:lnTo>
                  <a:lnTo>
                    <a:pt x="10939" y="10188"/>
                  </a:lnTo>
                  <a:lnTo>
                    <a:pt x="11088" y="10491"/>
                  </a:lnTo>
                  <a:lnTo>
                    <a:pt x="11228" y="10790"/>
                  </a:lnTo>
                  <a:lnTo>
                    <a:pt x="11359" y="11084"/>
                  </a:lnTo>
                  <a:lnTo>
                    <a:pt x="11480" y="11373"/>
                  </a:lnTo>
                  <a:lnTo>
                    <a:pt x="11597" y="11658"/>
                  </a:lnTo>
                  <a:lnTo>
                    <a:pt x="11699" y="11938"/>
                  </a:lnTo>
                  <a:lnTo>
                    <a:pt x="11797" y="12209"/>
                  </a:lnTo>
                  <a:lnTo>
                    <a:pt x="11890" y="12475"/>
                  </a:lnTo>
                  <a:lnTo>
                    <a:pt x="11975" y="12736"/>
                  </a:lnTo>
                  <a:lnTo>
                    <a:pt x="12049" y="12988"/>
                  </a:lnTo>
                  <a:lnTo>
                    <a:pt x="12119" y="13231"/>
                  </a:lnTo>
                  <a:lnTo>
                    <a:pt x="12185" y="13464"/>
                  </a:lnTo>
                  <a:lnTo>
                    <a:pt x="12241" y="13688"/>
                  </a:lnTo>
                  <a:lnTo>
                    <a:pt x="12297" y="13902"/>
                  </a:lnTo>
                  <a:lnTo>
                    <a:pt x="12343" y="14108"/>
                  </a:lnTo>
                  <a:lnTo>
                    <a:pt x="12418" y="14486"/>
                  </a:lnTo>
                  <a:lnTo>
                    <a:pt x="6627" y="14486"/>
                  </a:lnTo>
                  <a:lnTo>
                    <a:pt x="6627" y="14486"/>
                  </a:lnTo>
                  <a:lnTo>
                    <a:pt x="6524" y="14411"/>
                  </a:lnTo>
                  <a:lnTo>
                    <a:pt x="6426" y="14332"/>
                  </a:lnTo>
                  <a:lnTo>
                    <a:pt x="6328" y="14253"/>
                  </a:lnTo>
                  <a:lnTo>
                    <a:pt x="6230" y="14169"/>
                  </a:lnTo>
                  <a:lnTo>
                    <a:pt x="6136" y="14084"/>
                  </a:lnTo>
                  <a:lnTo>
                    <a:pt x="6048" y="13996"/>
                  </a:lnTo>
                  <a:lnTo>
                    <a:pt x="5959" y="13907"/>
                  </a:lnTo>
                  <a:lnTo>
                    <a:pt x="5875" y="13818"/>
                  </a:lnTo>
                  <a:lnTo>
                    <a:pt x="5792" y="13725"/>
                  </a:lnTo>
                  <a:lnTo>
                    <a:pt x="5707" y="13632"/>
                  </a:lnTo>
                  <a:lnTo>
                    <a:pt x="5549" y="13436"/>
                  </a:lnTo>
                  <a:lnTo>
                    <a:pt x="5399" y="13235"/>
                  </a:lnTo>
                  <a:lnTo>
                    <a:pt x="5259" y="13025"/>
                  </a:lnTo>
                  <a:lnTo>
                    <a:pt x="5124" y="12811"/>
                  </a:lnTo>
                  <a:lnTo>
                    <a:pt x="4993" y="12586"/>
                  </a:lnTo>
                  <a:lnTo>
                    <a:pt x="4872" y="12358"/>
                  </a:lnTo>
                  <a:lnTo>
                    <a:pt x="4760" y="12120"/>
                  </a:lnTo>
                  <a:lnTo>
                    <a:pt x="4648" y="11877"/>
                  </a:lnTo>
                  <a:lnTo>
                    <a:pt x="4545" y="11630"/>
                  </a:lnTo>
                  <a:lnTo>
                    <a:pt x="4447" y="11373"/>
                  </a:lnTo>
                  <a:lnTo>
                    <a:pt x="4354" y="11112"/>
                  </a:lnTo>
                  <a:lnTo>
                    <a:pt x="4265" y="10846"/>
                  </a:lnTo>
                  <a:lnTo>
                    <a:pt x="4181" y="10575"/>
                  </a:lnTo>
                  <a:lnTo>
                    <a:pt x="4097" y="10295"/>
                  </a:lnTo>
                  <a:lnTo>
                    <a:pt x="4023" y="10015"/>
                  </a:lnTo>
                  <a:lnTo>
                    <a:pt x="3948" y="9725"/>
                  </a:lnTo>
                  <a:lnTo>
                    <a:pt x="3878" y="9432"/>
                  </a:lnTo>
                  <a:lnTo>
                    <a:pt x="3808" y="9133"/>
                  </a:lnTo>
                  <a:lnTo>
                    <a:pt x="3738" y="8834"/>
                  </a:lnTo>
                  <a:lnTo>
                    <a:pt x="3612" y="8213"/>
                  </a:lnTo>
                  <a:lnTo>
                    <a:pt x="3486" y="7583"/>
                  </a:lnTo>
                  <a:lnTo>
                    <a:pt x="3239" y="6273"/>
                  </a:lnTo>
                  <a:lnTo>
                    <a:pt x="3239" y="6273"/>
                  </a:lnTo>
                  <a:lnTo>
                    <a:pt x="3192" y="6011"/>
                  </a:lnTo>
                  <a:lnTo>
                    <a:pt x="3140" y="5760"/>
                  </a:lnTo>
                  <a:lnTo>
                    <a:pt x="3085" y="5512"/>
                  </a:lnTo>
                  <a:lnTo>
                    <a:pt x="3029" y="5274"/>
                  </a:lnTo>
                  <a:lnTo>
                    <a:pt x="2973" y="5041"/>
                  </a:lnTo>
                  <a:lnTo>
                    <a:pt x="2917" y="4816"/>
                  </a:lnTo>
                  <a:lnTo>
                    <a:pt x="2856" y="4597"/>
                  </a:lnTo>
                  <a:lnTo>
                    <a:pt x="2800" y="4382"/>
                  </a:lnTo>
                  <a:lnTo>
                    <a:pt x="2739" y="4177"/>
                  </a:lnTo>
                  <a:lnTo>
                    <a:pt x="2674" y="3981"/>
                  </a:lnTo>
                  <a:lnTo>
                    <a:pt x="2548" y="3598"/>
                  </a:lnTo>
                  <a:lnTo>
                    <a:pt x="2422" y="3243"/>
                  </a:lnTo>
                  <a:lnTo>
                    <a:pt x="2287" y="2912"/>
                  </a:lnTo>
                  <a:lnTo>
                    <a:pt x="2156" y="2604"/>
                  </a:lnTo>
                  <a:lnTo>
                    <a:pt x="2020" y="2320"/>
                  </a:lnTo>
                  <a:lnTo>
                    <a:pt x="1886" y="2054"/>
                  </a:lnTo>
                  <a:lnTo>
                    <a:pt x="1750" y="1811"/>
                  </a:lnTo>
                  <a:lnTo>
                    <a:pt x="1615" y="1587"/>
                  </a:lnTo>
                  <a:lnTo>
                    <a:pt x="1484" y="1381"/>
                  </a:lnTo>
                  <a:lnTo>
                    <a:pt x="1353" y="1190"/>
                  </a:lnTo>
                  <a:lnTo>
                    <a:pt x="1223" y="1022"/>
                  </a:lnTo>
                  <a:lnTo>
                    <a:pt x="1097" y="868"/>
                  </a:lnTo>
                  <a:lnTo>
                    <a:pt x="976" y="728"/>
                  </a:lnTo>
                  <a:lnTo>
                    <a:pt x="859" y="607"/>
                  </a:lnTo>
                  <a:lnTo>
                    <a:pt x="746" y="499"/>
                  </a:lnTo>
                  <a:lnTo>
                    <a:pt x="639" y="402"/>
                  </a:lnTo>
                  <a:lnTo>
                    <a:pt x="536" y="317"/>
                  </a:lnTo>
                  <a:lnTo>
                    <a:pt x="443" y="248"/>
                  </a:lnTo>
                  <a:lnTo>
                    <a:pt x="359" y="187"/>
                  </a:lnTo>
                  <a:lnTo>
                    <a:pt x="280" y="135"/>
                  </a:lnTo>
                  <a:lnTo>
                    <a:pt x="210" y="93"/>
                  </a:lnTo>
                  <a:lnTo>
                    <a:pt x="98" y="38"/>
                  </a:lnTo>
                  <a:lnTo>
                    <a:pt x="23" y="10"/>
                  </a:lnTo>
                  <a:lnTo>
                    <a:pt x="0" y="0"/>
                  </a:lnTo>
                  <a:lnTo>
                    <a:pt x="0" y="0"/>
                  </a:lnTo>
                  <a:lnTo>
                    <a:pt x="201" y="19"/>
                  </a:lnTo>
                  <a:lnTo>
                    <a:pt x="448" y="47"/>
                  </a:lnTo>
                  <a:lnTo>
                    <a:pt x="733" y="84"/>
                  </a:lnTo>
                  <a:lnTo>
                    <a:pt x="1055" y="126"/>
                  </a:lnTo>
                  <a:lnTo>
                    <a:pt x="1414" y="177"/>
                  </a:lnTo>
                  <a:lnTo>
                    <a:pt x="1806" y="238"/>
                  </a:lnTo>
                  <a:lnTo>
                    <a:pt x="2226" y="308"/>
                  </a:lnTo>
                  <a:lnTo>
                    <a:pt x="2674" y="387"/>
                  </a:lnTo>
                  <a:lnTo>
                    <a:pt x="3145" y="476"/>
                  </a:lnTo>
                  <a:lnTo>
                    <a:pt x="3640" y="574"/>
                  </a:lnTo>
                  <a:lnTo>
                    <a:pt x="4154" y="681"/>
                  </a:lnTo>
                  <a:lnTo>
                    <a:pt x="4685" y="798"/>
                  </a:lnTo>
                  <a:lnTo>
                    <a:pt x="5231" y="929"/>
                  </a:lnTo>
                  <a:lnTo>
                    <a:pt x="5787" y="1069"/>
                  </a:lnTo>
                  <a:lnTo>
                    <a:pt x="6356" y="1218"/>
                  </a:lnTo>
                  <a:lnTo>
                    <a:pt x="6925" y="1381"/>
                  </a:lnTo>
                  <a:lnTo>
                    <a:pt x="7504" y="1559"/>
                  </a:lnTo>
                  <a:lnTo>
                    <a:pt x="7793" y="1652"/>
                  </a:lnTo>
                  <a:lnTo>
                    <a:pt x="8083" y="1745"/>
                  </a:lnTo>
                  <a:lnTo>
                    <a:pt x="8367" y="1844"/>
                  </a:lnTo>
                  <a:lnTo>
                    <a:pt x="8657" y="1946"/>
                  </a:lnTo>
                  <a:lnTo>
                    <a:pt x="8946" y="2054"/>
                  </a:lnTo>
                  <a:lnTo>
                    <a:pt x="9231" y="2161"/>
                  </a:lnTo>
                  <a:lnTo>
                    <a:pt x="9516" y="2273"/>
                  </a:lnTo>
                  <a:lnTo>
                    <a:pt x="9795" y="2390"/>
                  </a:lnTo>
                  <a:lnTo>
                    <a:pt x="10075" y="2507"/>
                  </a:lnTo>
                  <a:lnTo>
                    <a:pt x="10351" y="2628"/>
                  </a:lnTo>
                  <a:lnTo>
                    <a:pt x="10626" y="2754"/>
                  </a:lnTo>
                  <a:lnTo>
                    <a:pt x="10897" y="2884"/>
                  </a:lnTo>
                  <a:lnTo>
                    <a:pt x="11167" y="3015"/>
                  </a:lnTo>
                  <a:lnTo>
                    <a:pt x="11429" y="3150"/>
                  </a:lnTo>
                  <a:lnTo>
                    <a:pt x="11690" y="3291"/>
                  </a:lnTo>
                  <a:lnTo>
                    <a:pt x="11942" y="3435"/>
                  </a:lnTo>
                  <a:lnTo>
                    <a:pt x="12194" y="3584"/>
                  </a:lnTo>
                  <a:lnTo>
                    <a:pt x="12437" y="3734"/>
                  </a:lnTo>
                  <a:lnTo>
                    <a:pt x="12679" y="3888"/>
                  </a:lnTo>
                  <a:lnTo>
                    <a:pt x="12913" y="4047"/>
                  </a:lnTo>
                  <a:lnTo>
                    <a:pt x="13137" y="4210"/>
                  </a:lnTo>
                  <a:lnTo>
                    <a:pt x="13361" y="4378"/>
                  </a:lnTo>
                  <a:lnTo>
                    <a:pt x="13575" y="4546"/>
                  </a:lnTo>
                  <a:lnTo>
                    <a:pt x="13781" y="4723"/>
                  </a:lnTo>
                  <a:lnTo>
                    <a:pt x="13981" y="4900"/>
                  </a:lnTo>
                  <a:lnTo>
                    <a:pt x="14172" y="5082"/>
                  </a:lnTo>
                  <a:lnTo>
                    <a:pt x="14354" y="5269"/>
                  </a:lnTo>
                  <a:lnTo>
                    <a:pt x="14531" y="5461"/>
                  </a:lnTo>
                  <a:lnTo>
                    <a:pt x="14694" y="5656"/>
                  </a:lnTo>
                  <a:lnTo>
                    <a:pt x="14853" y="5853"/>
                  </a:lnTo>
                  <a:lnTo>
                    <a:pt x="14853" y="5853"/>
                  </a:lnTo>
                  <a:lnTo>
                    <a:pt x="14974" y="6016"/>
                  </a:lnTo>
                  <a:lnTo>
                    <a:pt x="15086" y="6175"/>
                  </a:lnTo>
                  <a:lnTo>
                    <a:pt x="15194" y="6338"/>
                  </a:lnTo>
                  <a:lnTo>
                    <a:pt x="15296" y="6501"/>
                  </a:lnTo>
                  <a:lnTo>
                    <a:pt x="15390" y="6660"/>
                  </a:lnTo>
                  <a:lnTo>
                    <a:pt x="15483" y="6823"/>
                  </a:lnTo>
                  <a:lnTo>
                    <a:pt x="15572" y="6987"/>
                  </a:lnTo>
                  <a:lnTo>
                    <a:pt x="15651" y="7150"/>
                  </a:lnTo>
                  <a:lnTo>
                    <a:pt x="15730" y="7312"/>
                  </a:lnTo>
                  <a:lnTo>
                    <a:pt x="15800" y="7476"/>
                  </a:lnTo>
                  <a:lnTo>
                    <a:pt x="15866" y="7639"/>
                  </a:lnTo>
                  <a:lnTo>
                    <a:pt x="15931" y="7803"/>
                  </a:lnTo>
                  <a:lnTo>
                    <a:pt x="15987" y="7961"/>
                  </a:lnTo>
                  <a:lnTo>
                    <a:pt x="16043" y="8124"/>
                  </a:lnTo>
                  <a:lnTo>
                    <a:pt x="16090" y="8288"/>
                  </a:lnTo>
                  <a:lnTo>
                    <a:pt x="16136" y="8447"/>
                  </a:lnTo>
                  <a:lnTo>
                    <a:pt x="16178" y="8610"/>
                  </a:lnTo>
                  <a:lnTo>
                    <a:pt x="16215" y="8769"/>
                  </a:lnTo>
                  <a:lnTo>
                    <a:pt x="16248" y="8932"/>
                  </a:lnTo>
                  <a:lnTo>
                    <a:pt x="16281" y="9091"/>
                  </a:lnTo>
                  <a:lnTo>
                    <a:pt x="16304" y="9250"/>
                  </a:lnTo>
                  <a:lnTo>
                    <a:pt x="16328" y="9404"/>
                  </a:lnTo>
                  <a:lnTo>
                    <a:pt x="16346" y="9562"/>
                  </a:lnTo>
                  <a:lnTo>
                    <a:pt x="16365" y="9721"/>
                  </a:lnTo>
                  <a:lnTo>
                    <a:pt x="16374" y="9875"/>
                  </a:lnTo>
                  <a:lnTo>
                    <a:pt x="16388" y="10029"/>
                  </a:lnTo>
                  <a:lnTo>
                    <a:pt x="16393" y="10178"/>
                  </a:lnTo>
                  <a:lnTo>
                    <a:pt x="16397" y="10332"/>
                  </a:lnTo>
                  <a:lnTo>
                    <a:pt x="16397" y="10631"/>
                  </a:lnTo>
                  <a:lnTo>
                    <a:pt x="16384" y="10925"/>
                  </a:lnTo>
                  <a:lnTo>
                    <a:pt x="16365" y="11214"/>
                  </a:lnTo>
                  <a:lnTo>
                    <a:pt x="16337" y="11494"/>
                  </a:lnTo>
                  <a:lnTo>
                    <a:pt x="16300" y="11770"/>
                  </a:lnTo>
                  <a:lnTo>
                    <a:pt x="16253" y="12040"/>
                  </a:lnTo>
                  <a:lnTo>
                    <a:pt x="16206" y="12297"/>
                  </a:lnTo>
                  <a:lnTo>
                    <a:pt x="16150" y="12549"/>
                  </a:lnTo>
                  <a:lnTo>
                    <a:pt x="16090" y="12792"/>
                  </a:lnTo>
                  <a:lnTo>
                    <a:pt x="16024" y="13025"/>
                  </a:lnTo>
                  <a:lnTo>
                    <a:pt x="15959" y="13249"/>
                  </a:lnTo>
                  <a:lnTo>
                    <a:pt x="15894" y="13459"/>
                  </a:lnTo>
                  <a:lnTo>
                    <a:pt x="15823" y="13660"/>
                  </a:lnTo>
                  <a:lnTo>
                    <a:pt x="15754" y="13851"/>
                  </a:lnTo>
                  <a:lnTo>
                    <a:pt x="15684" y="14028"/>
                  </a:lnTo>
                  <a:lnTo>
                    <a:pt x="15618" y="14197"/>
                  </a:lnTo>
                  <a:lnTo>
                    <a:pt x="15492" y="14486"/>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33"/>
            <p:cNvSpPr/>
            <p:nvPr/>
          </p:nvSpPr>
          <p:spPr>
            <a:xfrm>
              <a:off x="3457401" y="8224826"/>
              <a:ext cx="2166092" cy="919170"/>
            </a:xfrm>
            <a:custGeom>
              <a:rect b="b" l="l" r="r" t="t"/>
              <a:pathLst>
                <a:path extrusionOk="0" h="4873" w="11481">
                  <a:moveTo>
                    <a:pt x="6319" y="2188"/>
                  </a:moveTo>
                  <a:lnTo>
                    <a:pt x="6319" y="2188"/>
                  </a:lnTo>
                  <a:lnTo>
                    <a:pt x="6169" y="2193"/>
                  </a:lnTo>
                  <a:lnTo>
                    <a:pt x="5992" y="2207"/>
                  </a:lnTo>
                  <a:lnTo>
                    <a:pt x="5754" y="2231"/>
                  </a:lnTo>
                  <a:lnTo>
                    <a:pt x="5614" y="2249"/>
                  </a:lnTo>
                  <a:lnTo>
                    <a:pt x="5465" y="2272"/>
                  </a:lnTo>
                  <a:lnTo>
                    <a:pt x="5301" y="2296"/>
                  </a:lnTo>
                  <a:lnTo>
                    <a:pt x="5124" y="2328"/>
                  </a:lnTo>
                  <a:lnTo>
                    <a:pt x="4937" y="2370"/>
                  </a:lnTo>
                  <a:lnTo>
                    <a:pt x="4741" y="2413"/>
                  </a:lnTo>
                  <a:lnTo>
                    <a:pt x="4536" y="2464"/>
                  </a:lnTo>
                  <a:lnTo>
                    <a:pt x="4321" y="2524"/>
                  </a:lnTo>
                  <a:lnTo>
                    <a:pt x="4102" y="2590"/>
                  </a:lnTo>
                  <a:lnTo>
                    <a:pt x="3873" y="2664"/>
                  </a:lnTo>
                  <a:lnTo>
                    <a:pt x="3645" y="2748"/>
                  </a:lnTo>
                  <a:lnTo>
                    <a:pt x="3402" y="2842"/>
                  </a:lnTo>
                  <a:lnTo>
                    <a:pt x="3164" y="2944"/>
                  </a:lnTo>
                  <a:lnTo>
                    <a:pt x="2917" y="3061"/>
                  </a:lnTo>
                  <a:lnTo>
                    <a:pt x="2664" y="3182"/>
                  </a:lnTo>
                  <a:lnTo>
                    <a:pt x="2417" y="3318"/>
                  </a:lnTo>
                  <a:lnTo>
                    <a:pt x="2166" y="3467"/>
                  </a:lnTo>
                  <a:lnTo>
                    <a:pt x="1913" y="3626"/>
                  </a:lnTo>
                  <a:lnTo>
                    <a:pt x="1787" y="3710"/>
                  </a:lnTo>
                  <a:lnTo>
                    <a:pt x="1657" y="3799"/>
                  </a:lnTo>
                  <a:lnTo>
                    <a:pt x="1535" y="3892"/>
                  </a:lnTo>
                  <a:lnTo>
                    <a:pt x="1410" y="3985"/>
                  </a:lnTo>
                  <a:lnTo>
                    <a:pt x="1283" y="4083"/>
                  </a:lnTo>
                  <a:lnTo>
                    <a:pt x="1157" y="4186"/>
                  </a:lnTo>
                  <a:lnTo>
                    <a:pt x="1036" y="4288"/>
                  </a:lnTo>
                  <a:lnTo>
                    <a:pt x="910" y="4401"/>
                  </a:lnTo>
                  <a:lnTo>
                    <a:pt x="788" y="4513"/>
                  </a:lnTo>
                  <a:lnTo>
                    <a:pt x="667" y="4629"/>
                  </a:lnTo>
                  <a:lnTo>
                    <a:pt x="546" y="4746"/>
                  </a:lnTo>
                  <a:lnTo>
                    <a:pt x="429" y="4872"/>
                  </a:lnTo>
                  <a:lnTo>
                    <a:pt x="0" y="4872"/>
                  </a:lnTo>
                  <a:lnTo>
                    <a:pt x="0" y="4872"/>
                  </a:lnTo>
                  <a:lnTo>
                    <a:pt x="9" y="4680"/>
                  </a:lnTo>
                  <a:lnTo>
                    <a:pt x="23" y="4461"/>
                  </a:lnTo>
                  <a:lnTo>
                    <a:pt x="47" y="4223"/>
                  </a:lnTo>
                  <a:lnTo>
                    <a:pt x="65" y="4097"/>
                  </a:lnTo>
                  <a:lnTo>
                    <a:pt x="84" y="3967"/>
                  </a:lnTo>
                  <a:lnTo>
                    <a:pt x="112" y="3836"/>
                  </a:lnTo>
                  <a:lnTo>
                    <a:pt x="140" y="3696"/>
                  </a:lnTo>
                  <a:lnTo>
                    <a:pt x="173" y="3556"/>
                  </a:lnTo>
                  <a:lnTo>
                    <a:pt x="210" y="3411"/>
                  </a:lnTo>
                  <a:lnTo>
                    <a:pt x="252" y="3266"/>
                  </a:lnTo>
                  <a:lnTo>
                    <a:pt x="299" y="3117"/>
                  </a:lnTo>
                  <a:lnTo>
                    <a:pt x="355" y="2972"/>
                  </a:lnTo>
                  <a:lnTo>
                    <a:pt x="411" y="2823"/>
                  </a:lnTo>
                  <a:lnTo>
                    <a:pt x="476" y="2669"/>
                  </a:lnTo>
                  <a:lnTo>
                    <a:pt x="546" y="2520"/>
                  </a:lnTo>
                  <a:lnTo>
                    <a:pt x="625" y="2370"/>
                  </a:lnTo>
                  <a:lnTo>
                    <a:pt x="710" y="2221"/>
                  </a:lnTo>
                  <a:lnTo>
                    <a:pt x="803" y="2072"/>
                  </a:lnTo>
                  <a:lnTo>
                    <a:pt x="901" y="1927"/>
                  </a:lnTo>
                  <a:lnTo>
                    <a:pt x="1008" y="1782"/>
                  </a:lnTo>
                  <a:lnTo>
                    <a:pt x="1125" y="1642"/>
                  </a:lnTo>
                  <a:lnTo>
                    <a:pt x="1246" y="1502"/>
                  </a:lnTo>
                  <a:lnTo>
                    <a:pt x="1377" y="1362"/>
                  </a:lnTo>
                  <a:lnTo>
                    <a:pt x="1517" y="1232"/>
                  </a:lnTo>
                  <a:lnTo>
                    <a:pt x="1666" y="1101"/>
                  </a:lnTo>
                  <a:lnTo>
                    <a:pt x="1830" y="979"/>
                  </a:lnTo>
                  <a:lnTo>
                    <a:pt x="1997" y="858"/>
                  </a:lnTo>
                  <a:lnTo>
                    <a:pt x="2175" y="741"/>
                  </a:lnTo>
                  <a:lnTo>
                    <a:pt x="2361" y="634"/>
                  </a:lnTo>
                  <a:lnTo>
                    <a:pt x="2361" y="634"/>
                  </a:lnTo>
                  <a:lnTo>
                    <a:pt x="2492" y="564"/>
                  </a:lnTo>
                  <a:lnTo>
                    <a:pt x="2623" y="503"/>
                  </a:lnTo>
                  <a:lnTo>
                    <a:pt x="2763" y="443"/>
                  </a:lnTo>
                  <a:lnTo>
                    <a:pt x="2903" y="392"/>
                  </a:lnTo>
                  <a:lnTo>
                    <a:pt x="3043" y="340"/>
                  </a:lnTo>
                  <a:lnTo>
                    <a:pt x="3187" y="293"/>
                  </a:lnTo>
                  <a:lnTo>
                    <a:pt x="3337" y="251"/>
                  </a:lnTo>
                  <a:lnTo>
                    <a:pt x="3491" y="210"/>
                  </a:lnTo>
                  <a:lnTo>
                    <a:pt x="3645" y="177"/>
                  </a:lnTo>
                  <a:lnTo>
                    <a:pt x="3799" y="144"/>
                  </a:lnTo>
                  <a:lnTo>
                    <a:pt x="3962" y="116"/>
                  </a:lnTo>
                  <a:lnTo>
                    <a:pt x="4121" y="93"/>
                  </a:lnTo>
                  <a:lnTo>
                    <a:pt x="4284" y="69"/>
                  </a:lnTo>
                  <a:lnTo>
                    <a:pt x="4447" y="51"/>
                  </a:lnTo>
                  <a:lnTo>
                    <a:pt x="4616" y="37"/>
                  </a:lnTo>
                  <a:lnTo>
                    <a:pt x="4783" y="23"/>
                  </a:lnTo>
                  <a:lnTo>
                    <a:pt x="4952" y="13"/>
                  </a:lnTo>
                  <a:lnTo>
                    <a:pt x="5124" y="4"/>
                  </a:lnTo>
                  <a:lnTo>
                    <a:pt x="5469" y="0"/>
                  </a:lnTo>
                  <a:lnTo>
                    <a:pt x="5815" y="4"/>
                  </a:lnTo>
                  <a:lnTo>
                    <a:pt x="6165" y="18"/>
                  </a:lnTo>
                  <a:lnTo>
                    <a:pt x="6510" y="41"/>
                  </a:lnTo>
                  <a:lnTo>
                    <a:pt x="6860" y="69"/>
                  </a:lnTo>
                  <a:lnTo>
                    <a:pt x="7205" y="107"/>
                  </a:lnTo>
                  <a:lnTo>
                    <a:pt x="7546" y="149"/>
                  </a:lnTo>
                  <a:lnTo>
                    <a:pt x="7882" y="195"/>
                  </a:lnTo>
                  <a:lnTo>
                    <a:pt x="8213" y="247"/>
                  </a:lnTo>
                  <a:lnTo>
                    <a:pt x="8535" y="308"/>
                  </a:lnTo>
                  <a:lnTo>
                    <a:pt x="8853" y="364"/>
                  </a:lnTo>
                  <a:lnTo>
                    <a:pt x="9156" y="429"/>
                  </a:lnTo>
                  <a:lnTo>
                    <a:pt x="9450" y="490"/>
                  </a:lnTo>
                  <a:lnTo>
                    <a:pt x="9730" y="555"/>
                  </a:lnTo>
                  <a:lnTo>
                    <a:pt x="9996" y="620"/>
                  </a:lnTo>
                  <a:lnTo>
                    <a:pt x="10481" y="741"/>
                  </a:lnTo>
                  <a:lnTo>
                    <a:pt x="10901" y="858"/>
                  </a:lnTo>
                  <a:lnTo>
                    <a:pt x="11237" y="961"/>
                  </a:lnTo>
                  <a:lnTo>
                    <a:pt x="11480" y="1040"/>
                  </a:lnTo>
                  <a:lnTo>
                    <a:pt x="11480" y="1040"/>
                  </a:lnTo>
                  <a:lnTo>
                    <a:pt x="11466" y="1040"/>
                  </a:lnTo>
                  <a:lnTo>
                    <a:pt x="11419" y="1040"/>
                  </a:lnTo>
                  <a:lnTo>
                    <a:pt x="11349" y="1040"/>
                  </a:lnTo>
                  <a:lnTo>
                    <a:pt x="11247" y="1054"/>
                  </a:lnTo>
                  <a:lnTo>
                    <a:pt x="11126" y="1082"/>
                  </a:lnTo>
                  <a:lnTo>
                    <a:pt x="11050" y="1101"/>
                  </a:lnTo>
                  <a:lnTo>
                    <a:pt x="10972" y="1124"/>
                  </a:lnTo>
                  <a:lnTo>
                    <a:pt x="10887" y="1157"/>
                  </a:lnTo>
                  <a:lnTo>
                    <a:pt x="10799" y="1194"/>
                  </a:lnTo>
                  <a:lnTo>
                    <a:pt x="10701" y="1236"/>
                  </a:lnTo>
                  <a:lnTo>
                    <a:pt x="10603" y="1288"/>
                  </a:lnTo>
                  <a:lnTo>
                    <a:pt x="10495" y="1348"/>
                  </a:lnTo>
                  <a:lnTo>
                    <a:pt x="10383" y="1414"/>
                  </a:lnTo>
                  <a:lnTo>
                    <a:pt x="10262" y="1488"/>
                  </a:lnTo>
                  <a:lnTo>
                    <a:pt x="10140" y="1577"/>
                  </a:lnTo>
                  <a:lnTo>
                    <a:pt x="10015" y="1670"/>
                  </a:lnTo>
                  <a:lnTo>
                    <a:pt x="9879" y="1778"/>
                  </a:lnTo>
                  <a:lnTo>
                    <a:pt x="9744" y="1894"/>
                  </a:lnTo>
                  <a:lnTo>
                    <a:pt x="9599" y="2025"/>
                  </a:lnTo>
                  <a:lnTo>
                    <a:pt x="9455" y="2170"/>
                  </a:lnTo>
                  <a:lnTo>
                    <a:pt x="9305" y="2324"/>
                  </a:lnTo>
                  <a:lnTo>
                    <a:pt x="9151" y="2492"/>
                  </a:lnTo>
                  <a:lnTo>
                    <a:pt x="8992" y="2674"/>
                  </a:lnTo>
                  <a:lnTo>
                    <a:pt x="8829" y="2870"/>
                  </a:lnTo>
                  <a:lnTo>
                    <a:pt x="8661" y="3084"/>
                  </a:lnTo>
                  <a:lnTo>
                    <a:pt x="8494" y="3309"/>
                  </a:lnTo>
                  <a:lnTo>
                    <a:pt x="8316" y="3556"/>
                  </a:lnTo>
                  <a:lnTo>
                    <a:pt x="8316" y="3556"/>
                  </a:lnTo>
                  <a:lnTo>
                    <a:pt x="7845" y="4232"/>
                  </a:lnTo>
                  <a:lnTo>
                    <a:pt x="7612" y="4559"/>
                  </a:lnTo>
                  <a:lnTo>
                    <a:pt x="7383" y="4872"/>
                  </a:lnTo>
                  <a:lnTo>
                    <a:pt x="2268" y="4872"/>
                  </a:lnTo>
                  <a:lnTo>
                    <a:pt x="2268" y="4872"/>
                  </a:lnTo>
                  <a:lnTo>
                    <a:pt x="2427" y="4700"/>
                  </a:lnTo>
                  <a:lnTo>
                    <a:pt x="2595" y="4522"/>
                  </a:lnTo>
                  <a:lnTo>
                    <a:pt x="2777" y="4340"/>
                  </a:lnTo>
                  <a:lnTo>
                    <a:pt x="2973" y="4158"/>
                  </a:lnTo>
                  <a:lnTo>
                    <a:pt x="3183" y="3976"/>
                  </a:lnTo>
                  <a:lnTo>
                    <a:pt x="3402" y="3789"/>
                  </a:lnTo>
                  <a:lnTo>
                    <a:pt x="3635" y="3607"/>
                  </a:lnTo>
                  <a:lnTo>
                    <a:pt x="3878" y="3430"/>
                  </a:lnTo>
                  <a:lnTo>
                    <a:pt x="4139" y="3253"/>
                  </a:lnTo>
                  <a:lnTo>
                    <a:pt x="4275" y="3164"/>
                  </a:lnTo>
                  <a:lnTo>
                    <a:pt x="4410" y="3080"/>
                  </a:lnTo>
                  <a:lnTo>
                    <a:pt x="4550" y="2996"/>
                  </a:lnTo>
                  <a:lnTo>
                    <a:pt x="4695" y="2912"/>
                  </a:lnTo>
                  <a:lnTo>
                    <a:pt x="4844" y="2828"/>
                  </a:lnTo>
                  <a:lnTo>
                    <a:pt x="4993" y="2748"/>
                  </a:lnTo>
                  <a:lnTo>
                    <a:pt x="5147" y="2674"/>
                  </a:lnTo>
                  <a:lnTo>
                    <a:pt x="5306" y="2595"/>
                  </a:lnTo>
                  <a:lnTo>
                    <a:pt x="5465" y="2520"/>
                  </a:lnTo>
                  <a:lnTo>
                    <a:pt x="5628" y="2450"/>
                  </a:lnTo>
                  <a:lnTo>
                    <a:pt x="5796" y="2380"/>
                  </a:lnTo>
                  <a:lnTo>
                    <a:pt x="5969" y="2314"/>
                  </a:lnTo>
                  <a:lnTo>
                    <a:pt x="6141" y="2249"/>
                  </a:lnTo>
                  <a:lnTo>
                    <a:pt x="6319" y="2188"/>
                  </a:lnTo>
                </a:path>
              </a:pathLst>
            </a:custGeom>
            <a:solidFill>
              <a:srgbClr val="FAFA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7" name="Google Shape;227;p33"/>
          <p:cNvSpPr/>
          <p:nvPr/>
        </p:nvSpPr>
        <p:spPr>
          <a:xfrm>
            <a:off x="731525" y="1223850"/>
            <a:ext cx="6309300" cy="1410600"/>
          </a:xfrm>
          <a:prstGeom prst="roundRect">
            <a:avLst>
              <a:gd fmla="val 5580" name="adj"/>
            </a:avLst>
          </a:prstGeom>
          <a:solidFill>
            <a:srgbClr val="262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228" name="Google Shape;228;p33"/>
          <p:cNvSpPr txBox="1"/>
          <p:nvPr/>
        </p:nvSpPr>
        <p:spPr>
          <a:xfrm>
            <a:off x="1245125" y="1818625"/>
            <a:ext cx="5690100" cy="11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t/>
            </a:r>
            <a:endParaRPr b="1" sz="1800">
              <a:solidFill>
                <a:srgbClr val="F08B18"/>
              </a:solidFill>
            </a:endParaRPr>
          </a:p>
          <a:p>
            <a:pPr indent="0" lvl="0" marL="0" rtl="0" algn="l">
              <a:lnSpc>
                <a:spcPct val="115000"/>
              </a:lnSpc>
              <a:spcBef>
                <a:spcPts val="0"/>
              </a:spcBef>
              <a:spcAft>
                <a:spcPts val="0"/>
              </a:spcAft>
              <a:buSzPts val="1100"/>
              <a:buNone/>
            </a:pPr>
            <a:r>
              <a:rPr b="1" lang="en" sz="1800">
                <a:solidFill>
                  <a:srgbClr val="F08B18"/>
                </a:solidFill>
              </a:rPr>
              <a:t>Menu </a:t>
            </a:r>
            <a:r>
              <a:rPr b="1" lang="en" sz="1800">
                <a:solidFill>
                  <a:srgbClr val="F08B18"/>
                </a:solidFill>
              </a:rPr>
              <a:t>Design Tip </a:t>
            </a:r>
            <a:r>
              <a:rPr b="1" lang="en" sz="1800">
                <a:solidFill>
                  <a:srgbClr val="F08B18"/>
                </a:solidFill>
              </a:rPr>
              <a:t> #3:</a:t>
            </a:r>
            <a:r>
              <a:rPr b="1" lang="en" sz="1800">
                <a:solidFill>
                  <a:schemeClr val="dk1"/>
                </a:solidFill>
              </a:rPr>
              <a:t> </a:t>
            </a:r>
            <a:endParaRPr b="1" sz="1800">
              <a:solidFill>
                <a:schemeClr val="dk1"/>
              </a:solidFill>
            </a:endParaRPr>
          </a:p>
          <a:p>
            <a:pPr indent="0" lvl="0" marL="0" rtl="0" algn="l">
              <a:lnSpc>
                <a:spcPct val="115000"/>
              </a:lnSpc>
              <a:spcBef>
                <a:spcPts val="0"/>
              </a:spcBef>
              <a:spcAft>
                <a:spcPts val="0"/>
              </a:spcAft>
              <a:buSzPts val="1100"/>
              <a:buNone/>
            </a:pPr>
            <a:r>
              <a:rPr b="1" lang="en" sz="1800">
                <a:solidFill>
                  <a:srgbClr val="FFFFFF"/>
                </a:solidFill>
              </a:rPr>
              <a:t>Place Most of the Visual Content on the Left Side of Your Menu</a:t>
            </a:r>
            <a:endParaRPr b="1" sz="1200">
              <a:solidFill>
                <a:schemeClr val="dk1"/>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rtl="0" algn="l">
              <a:lnSpc>
                <a:spcPct val="115000"/>
              </a:lnSpc>
              <a:spcBef>
                <a:spcPts val="0"/>
              </a:spcBef>
              <a:spcAft>
                <a:spcPts val="0"/>
              </a:spcAft>
              <a:buSzPts val="1100"/>
              <a:buNone/>
            </a:pPr>
            <a:r>
              <a:t/>
            </a:r>
            <a:endParaRPr b="1" sz="1800">
              <a:solidFill>
                <a:srgbClr val="FFFFFF"/>
              </a:solidFill>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i="1" sz="1800">
              <a:solidFill>
                <a:schemeClr val="lt1"/>
              </a:solidFill>
              <a:latin typeface="Open Sans"/>
              <a:ea typeface="Open Sans"/>
              <a:cs typeface="Open Sans"/>
              <a:sym typeface="Open Sans"/>
            </a:endParaRPr>
          </a:p>
        </p:txBody>
      </p:sp>
      <p:sp>
        <p:nvSpPr>
          <p:cNvPr id="229" name="Google Shape;229;p33"/>
          <p:cNvSpPr txBox="1"/>
          <p:nvPr/>
        </p:nvSpPr>
        <p:spPr>
          <a:xfrm>
            <a:off x="731525" y="3041000"/>
            <a:ext cx="6306000" cy="58779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right hemisphere is in charge of our more creative side. Which means that it is our right side hemisphere that helps us process images. Or any type of graphic content for that matter.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However, what few people know is that the right side of the brain is responsible for controlling the left side of the body.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And there’s more.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Due to this in-built neuroanatomical structure, the right hemisphere can best process images when they’re located on the left side of the menu: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i="1" lang="en" sz="1200">
                <a:solidFill>
                  <a:schemeClr val="dk1"/>
                </a:solidFill>
              </a:rPr>
              <a:t>“…a stimulus presented in the left visual field (LVF) is initially received and processed by the right hemisphere (RH), and a stimulus presented in the right visual field (RVF) is initially projected to and processed by the left hemisphere (LH)…” </a:t>
            </a:r>
            <a:r>
              <a:rPr lang="en" sz="1200">
                <a:solidFill>
                  <a:schemeClr val="dk1"/>
                </a:solidFill>
              </a:rPr>
              <a:t>(</a:t>
            </a:r>
            <a:r>
              <a:rPr b="1" lang="en" sz="1200">
                <a:solidFill>
                  <a:schemeClr val="dk1"/>
                </a:solidFill>
                <a:uFill>
                  <a:noFill/>
                </a:uFill>
                <a:hlinkClick r:id="rId3"/>
              </a:rPr>
              <a:t>Bourne, 2006</a:t>
            </a:r>
            <a:r>
              <a:rPr b="1" lang="en" sz="1200">
                <a:solidFill>
                  <a:schemeClr val="dk1"/>
                </a:solidFill>
              </a:rPr>
              <a:t>, pp. 374</a:t>
            </a:r>
            <a:r>
              <a:rPr lang="en" sz="1200">
                <a:solidFill>
                  <a:schemeClr val="dk1"/>
                </a:solidFill>
              </a:rPr>
              <a:t>)</a:t>
            </a:r>
            <a:endParaRPr sz="1200">
              <a:solidFill>
                <a:schemeClr val="dk1"/>
              </a:solidFill>
            </a:endParaRPr>
          </a:p>
          <a:p>
            <a:pPr indent="0" lvl="0" marL="0" marR="0" rtl="0" algn="l">
              <a:spcBef>
                <a:spcPts val="0"/>
              </a:spcBef>
              <a:spcAft>
                <a:spcPts val="0"/>
              </a:spcAft>
              <a:buNone/>
            </a:pPr>
            <a:r>
              <a:t/>
            </a:r>
            <a:endParaRPr sz="1200">
              <a:solidFill>
                <a:schemeClr val="dk1"/>
              </a:solidFill>
            </a:endParaRPr>
          </a:p>
        </p:txBody>
      </p:sp>
      <p:pic>
        <p:nvPicPr>
          <p:cNvPr id="230" name="Google Shape;230;p33"/>
          <p:cNvPicPr preferRelativeResize="0"/>
          <p:nvPr/>
        </p:nvPicPr>
        <p:blipFill>
          <a:blip r:embed="rId4">
            <a:alphaModFix/>
          </a:blip>
          <a:stretch>
            <a:fillRect/>
          </a:stretch>
        </p:blipFill>
        <p:spPr>
          <a:xfrm>
            <a:off x="914400" y="6588400"/>
            <a:ext cx="5943600" cy="2895600"/>
          </a:xfrm>
          <a:prstGeom prst="rect">
            <a:avLst/>
          </a:prstGeom>
          <a:noFill/>
          <a:ln>
            <a:noFill/>
          </a:ln>
        </p:spPr>
      </p:pic>
      <p:sp>
        <p:nvSpPr>
          <p:cNvPr id="231" name="Google Shape;231;p33"/>
          <p:cNvSpPr txBox="1"/>
          <p:nvPr/>
        </p:nvSpPr>
        <p:spPr>
          <a:xfrm>
            <a:off x="-25" y="9694850"/>
            <a:ext cx="7772400" cy="3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 - Menu Engineering Trilogy -</a:t>
            </a:r>
            <a:endParaRPr b="1" sz="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